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  <p:sldMasterId id="2147483818" r:id="rId2"/>
    <p:sldMasterId id="2147483830" r:id="rId3"/>
  </p:sldMasterIdLst>
  <p:notesMasterIdLst>
    <p:notesMasterId r:id="rId18"/>
  </p:notesMasterIdLst>
  <p:sldIdLst>
    <p:sldId id="519" r:id="rId4"/>
    <p:sldId id="528" r:id="rId5"/>
    <p:sldId id="530" r:id="rId6"/>
    <p:sldId id="532" r:id="rId7"/>
    <p:sldId id="533" r:id="rId8"/>
    <p:sldId id="520" r:id="rId9"/>
    <p:sldId id="525" r:id="rId10"/>
    <p:sldId id="522" r:id="rId11"/>
    <p:sldId id="523" r:id="rId12"/>
    <p:sldId id="524" r:id="rId13"/>
    <p:sldId id="526" r:id="rId14"/>
    <p:sldId id="527" r:id="rId15"/>
    <p:sldId id="535" r:id="rId16"/>
    <p:sldId id="536" r:id="rId17"/>
  </p:sldIdLst>
  <p:sldSz cx="12192000" cy="6858000"/>
  <p:notesSz cx="6858000" cy="9144000"/>
  <p:defaultTextStyle>
    <a:defPPr>
      <a:defRPr lang="en-US"/>
    </a:defPPr>
    <a:lvl1pPr marL="0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20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8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98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17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3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5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90D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1553" autoAdjust="0"/>
  </p:normalViewPr>
  <p:slideViewPr>
    <p:cSldViewPr>
      <p:cViewPr varScale="1">
        <p:scale>
          <a:sx n="79" d="100"/>
          <a:sy n="79" d="100"/>
        </p:scale>
        <p:origin x="830" y="7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1BD24-939F-4674-9FB7-0C9386DCD214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A649E-B1FB-4C0C-90F5-39D6B6360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64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20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59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78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98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17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36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56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378" name="Rectangle 7"/>
          <p:cNvSpPr txBox="1">
            <a:spLocks noGrp="1" noChangeArrowheads="1"/>
          </p:cNvSpPr>
          <p:nvPr/>
        </p:nvSpPr>
        <p:spPr bwMode="auto">
          <a:xfrm>
            <a:off x="3886200" y="8686406"/>
            <a:ext cx="2971800" cy="45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>
              <a:spcBef>
                <a:spcPct val="0"/>
              </a:spcBef>
            </a:pPr>
            <a:fld id="{0DBDFB40-83A6-4A54-9189-05AA74816178}" type="slidenum">
              <a:rPr lang="en-US" sz="1200" b="0">
                <a:solidFill>
                  <a:schemeClr val="tx1"/>
                </a:solidFill>
                <a:latin typeface="Times" pitchFamily="18" charset="0"/>
              </a:rPr>
              <a:pPr algn="r" eaLnBrk="0" hangingPunct="0">
                <a:spcBef>
                  <a:spcPct val="0"/>
                </a:spcBef>
              </a:pPr>
              <a:t>1</a:t>
            </a:fld>
            <a:endParaRPr lang="en-US" sz="1200" b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74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4213"/>
            <a:ext cx="6096000" cy="3429000"/>
          </a:xfrm>
          <a:ln/>
        </p:spPr>
      </p:sp>
      <p:sp>
        <p:nvSpPr>
          <p:cNvPr id="74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992"/>
            <a:ext cx="5029200" cy="4115194"/>
          </a:xfrm>
          <a:noFill/>
          <a:ln/>
        </p:spPr>
        <p:txBody>
          <a:bodyPr lIns="89940" tIns="44970" rIns="89940" bIns="44970"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613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A649E-B1FB-4C0C-90F5-39D6B636099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72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A649E-B1FB-4C0C-90F5-39D6B636099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420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A649E-B1FB-4C0C-90F5-39D6B636099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A649E-B1FB-4C0C-90F5-39D6B636099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A649E-B1FB-4C0C-90F5-39D6B636099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A649E-B1FB-4C0C-90F5-39D6B636099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A649E-B1FB-4C0C-90F5-39D6B636099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ETL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Validator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has three components </a:t>
            </a:r>
            <a:br>
              <a:rPr lang="en-US" dirty="0"/>
            </a:br>
            <a:endParaRPr lang="en-US" dirty="0"/>
          </a:p>
          <a:p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Client: This is Windows based and is a thick client. Supported versions are</a:t>
            </a:r>
            <a:r>
              <a:rPr lang="en-US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Windows 7, 10, Windows Server</a:t>
            </a:r>
          </a:p>
          <a:p>
            <a:endParaRPr lang="en-US" sz="1200" b="0" i="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Server: The server of ETL Validator's consists of two archive files which can be deployed on any standard J2EE container.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---Java 1.7 or above. ETL Validator complete comes with an embedded 32-bit JRE.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---J2EE Application server : Tomcat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Repository: Repository requires an Oracle 11g/12c database or a PostgreSQL 9.3.7 database. Two oracle users (one for repository and the other for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workschema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Hardware Requirements :</a:t>
            </a:r>
          </a:p>
          <a:p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Client : 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Processor - Minimum: Dual-core processor minimum 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Memory - Minimum: 4 GB RAM minimum ~ Recommended: 8 GB or more 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Hard drive - Minimum: 2 GB of hard-disk space for program installation and operation 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Display dimensions of 1024x768 or greater 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Server : 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Processor - Minimum: Dual-core processor ~ Recommended: Quad-core processor or better 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Memory - Minimum: 4 GB RAM ~ Recommended: 8 GB or more 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Hard drive - Minimum: 2 GB of hard-disk space for program installation and operation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A649E-B1FB-4C0C-90F5-39D6B636099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87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2" descr="Oracle"/>
          <p:cNvSpPr>
            <a:spLocks noChangeAspect="1" noChangeArrowheads="1"/>
          </p:cNvSpPr>
          <p:nvPr/>
        </p:nvSpPr>
        <p:spPr bwMode="auto">
          <a:xfrm>
            <a:off x="1219200" y="4343407"/>
            <a:ext cx="3860800" cy="36195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24" tIns="45712" rIns="91424" bIns="45712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219200" y="914400"/>
            <a:ext cx="3759200" cy="2819400"/>
          </a:xfrm>
          <a:prstGeom prst="rect">
            <a:avLst/>
          </a:prstGeom>
          <a:solidFill>
            <a:srgbClr val="ADADAD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1419" tIns="45710" rIns="91419" bIns="45710" anchor="ctr" anchorCtr="1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ea typeface="ＭＳ Ｐゴシック" pitchFamily="-65" charset="-128"/>
                <a:cs typeface="Arial" pitchFamily="34" charset="0"/>
              </a:rPr>
              <a:t>&lt;Insert Picture Here&gt;</a:t>
            </a:r>
          </a:p>
        </p:txBody>
      </p:sp>
      <p:sp>
        <p:nvSpPr>
          <p:cNvPr id="6" name="Picture 4" descr="Tall Red"/>
          <p:cNvSpPr>
            <a:spLocks noChangeAspect="1" noChangeArrowheads="1"/>
          </p:cNvSpPr>
          <p:nvPr/>
        </p:nvSpPr>
        <p:spPr bwMode="auto">
          <a:xfrm>
            <a:off x="0" y="914407"/>
            <a:ext cx="1219200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2" rIns="91424" bIns="45712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" name="Picture 5" descr="Wide Red"/>
          <p:cNvSpPr>
            <a:spLocks noChangeAspect="1" noChangeArrowheads="1"/>
          </p:cNvSpPr>
          <p:nvPr/>
        </p:nvSpPr>
        <p:spPr bwMode="auto">
          <a:xfrm>
            <a:off x="4982646" y="914407"/>
            <a:ext cx="7209367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2" rIns="91424" bIns="45712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" name="Picture 9" descr="blackguy"/>
          <p:cNvSpPr>
            <a:spLocks noChangeAspect="1" noChangeArrowheads="1"/>
          </p:cNvSpPr>
          <p:nvPr/>
        </p:nvSpPr>
        <p:spPr bwMode="auto">
          <a:xfrm>
            <a:off x="1219211" y="720732"/>
            <a:ext cx="4087284" cy="306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2" rIns="91424" bIns="45712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1117600" y="4800619"/>
            <a:ext cx="10363200" cy="860425"/>
          </a:xfrm>
        </p:spPr>
        <p:txBody>
          <a:bodyPr lIns="91419" tIns="45710" rIns="91419" bIns="45710"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17600" y="5715000"/>
            <a:ext cx="8534400" cy="762000"/>
          </a:xfrm>
        </p:spPr>
        <p:txBody>
          <a:bodyPr lIns="91419" tIns="45710" rIns="91419" bIns="45710"/>
          <a:lstStyle>
            <a:lvl1pPr marL="0" indent="0">
              <a:spcBef>
                <a:spcPct val="0"/>
              </a:spcBef>
              <a:buFontTx/>
              <a:buNone/>
              <a:defRPr sz="12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9536" y="304800"/>
            <a:ext cx="2595033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15" y="304800"/>
            <a:ext cx="75819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914400"/>
            <a:ext cx="12192000" cy="28194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1424" tIns="45712" rIns="91424" bIns="45712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FD0000"/>
              </a:buClr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  <a:ea typeface="ＭＳ Ｐゴシック" pitchFamily="-65" charset="-128"/>
              <a:cs typeface="Arial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219200" y="914400"/>
            <a:ext cx="3759200" cy="2819400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1424" tIns="45712" rIns="91424" bIns="45712" anchor="ctr" anchorCtr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FD0000"/>
              </a:buClr>
              <a:buFontTx/>
              <a:buChar char="•"/>
              <a:defRPr/>
            </a:pPr>
            <a:r>
              <a:rPr lang="en-US" sz="2400" dirty="0">
                <a:solidFill>
                  <a:srgbClr val="4D4D4D"/>
                </a:solidFill>
                <a:ea typeface="ＭＳ Ｐゴシック" pitchFamily="-65" charset="-128"/>
                <a:cs typeface="Arial" pitchFamily="34" charset="0"/>
              </a:rPr>
              <a:t>&lt;Insert Picture Here&gt;</a:t>
            </a:r>
          </a:p>
        </p:txBody>
      </p:sp>
      <p:sp>
        <p:nvSpPr>
          <p:cNvPr id="4" name="Picture 4" descr="Oracle RED"/>
          <p:cNvSpPr>
            <a:spLocks noChangeAspect="1" noChangeArrowheads="1"/>
          </p:cNvSpPr>
          <p:nvPr/>
        </p:nvSpPr>
        <p:spPr bwMode="auto">
          <a:xfrm>
            <a:off x="1219200" y="4343407"/>
            <a:ext cx="3860800" cy="361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2" rIns="91424" bIns="45712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914400"/>
            <a:ext cx="1219200" cy="2819400"/>
          </a:xfrm>
          <a:prstGeom prst="rect">
            <a:avLst/>
          </a:prstGeom>
          <a:solidFill>
            <a:srgbClr val="00B0F0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1424" tIns="45712" rIns="91424" bIns="45712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FD0000"/>
              </a:buClr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  <a:ea typeface="ＭＳ Ｐゴシック" pitchFamily="-65" charset="-128"/>
              <a:cs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978400" y="914400"/>
            <a:ext cx="7213600" cy="2819400"/>
          </a:xfrm>
          <a:prstGeom prst="rect">
            <a:avLst/>
          </a:prstGeom>
          <a:solidFill>
            <a:srgbClr val="00B0F0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1424" tIns="45712" rIns="91424" bIns="45712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FD0000"/>
              </a:buClr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  <a:ea typeface="ＭＳ Ｐゴシック" pitchFamily="-65" charset="-128"/>
              <a:cs typeface="Arial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219200" y="914400"/>
            <a:ext cx="3759200" cy="2819400"/>
          </a:xfrm>
          <a:prstGeom prst="rect">
            <a:avLst/>
          </a:prstGeom>
          <a:solidFill>
            <a:srgbClr val="ADADAD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1419" tIns="45710" rIns="91419" bIns="45710" anchor="ctr" anchorCtr="1"/>
          <a:lstStyle/>
          <a:p>
            <a:pPr algn="ctr" eaLnBrk="0" hangingPunct="0">
              <a:defRPr/>
            </a:pPr>
            <a:r>
              <a:rPr lang="en-US" sz="1400" dirty="0">
                <a:solidFill>
                  <a:srgbClr val="000000"/>
                </a:solidFill>
                <a:ea typeface="ＭＳ Ｐゴシック" pitchFamily="-65" charset="-128"/>
                <a:cs typeface="Arial" pitchFamily="34" charset="0"/>
              </a:rPr>
              <a:t>&lt;Insert Picture Here&gt;</a:t>
            </a:r>
          </a:p>
        </p:txBody>
      </p:sp>
      <p:pic>
        <p:nvPicPr>
          <p:cNvPr id="8" name="Picture 9" descr="blackguy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19219" y="720731"/>
            <a:ext cx="3789807" cy="2842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 userDrawn="1"/>
        </p:nvSpPr>
        <p:spPr bwMode="auto">
          <a:xfrm>
            <a:off x="5032992" y="838200"/>
            <a:ext cx="7159008" cy="2895600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0" y="990600"/>
            <a:ext cx="1219200" cy="2743200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228600"/>
            <a:ext cx="10109200" cy="762000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10363200" cy="4572000"/>
          </a:xfrm>
        </p:spPr>
        <p:txBody>
          <a:bodyPr/>
          <a:lstStyle>
            <a:lvl1pPr>
              <a:defRPr sz="2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20" indent="0">
              <a:buNone/>
              <a:defRPr sz="1800"/>
            </a:lvl2pPr>
            <a:lvl3pPr marL="914239" indent="0">
              <a:buNone/>
              <a:defRPr sz="1600"/>
            </a:lvl3pPr>
            <a:lvl4pPr marL="1371359" indent="0">
              <a:buNone/>
              <a:defRPr sz="1400"/>
            </a:lvl4pPr>
            <a:lvl5pPr marL="1828478" indent="0">
              <a:buNone/>
              <a:defRPr sz="1400"/>
            </a:lvl5pPr>
            <a:lvl6pPr marL="2285598" indent="0">
              <a:buNone/>
              <a:defRPr sz="1400"/>
            </a:lvl6pPr>
            <a:lvl7pPr marL="2742717" indent="0">
              <a:buNone/>
              <a:defRPr sz="1400"/>
            </a:lvl7pPr>
            <a:lvl8pPr marL="3199836" indent="0">
              <a:buNone/>
              <a:defRPr sz="1400"/>
            </a:lvl8pPr>
            <a:lvl9pPr marL="3656956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15" y="1371600"/>
            <a:ext cx="492336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0982" y="1371600"/>
            <a:ext cx="492336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5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0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9" indent="0">
              <a:buNone/>
              <a:defRPr sz="1600" b="1"/>
            </a:lvl4pPr>
            <a:lvl5pPr marL="1828478" indent="0">
              <a:buNone/>
              <a:defRPr sz="1600" b="1"/>
            </a:lvl5pPr>
            <a:lvl6pPr marL="2285598" indent="0">
              <a:buNone/>
              <a:defRPr sz="1600" b="1"/>
            </a:lvl6pPr>
            <a:lvl7pPr marL="2742717" indent="0">
              <a:buNone/>
              <a:defRPr sz="1600" b="1"/>
            </a:lvl7pPr>
            <a:lvl8pPr marL="3199836" indent="0">
              <a:buNone/>
              <a:defRPr sz="1600" b="1"/>
            </a:lvl8pPr>
            <a:lvl9pPr marL="365695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80" y="1535115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0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9" indent="0">
              <a:buNone/>
              <a:defRPr sz="1600" b="1"/>
            </a:lvl4pPr>
            <a:lvl5pPr marL="1828478" indent="0">
              <a:buNone/>
              <a:defRPr sz="1600" b="1"/>
            </a:lvl5pPr>
            <a:lvl6pPr marL="2285598" indent="0">
              <a:buNone/>
              <a:defRPr sz="1600" b="1"/>
            </a:lvl6pPr>
            <a:lvl7pPr marL="2742717" indent="0">
              <a:buNone/>
              <a:defRPr sz="1600" b="1"/>
            </a:lvl7pPr>
            <a:lvl8pPr marL="3199836" indent="0">
              <a:buNone/>
              <a:defRPr sz="1600" b="1"/>
            </a:lvl8pPr>
            <a:lvl9pPr marL="365695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8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15" y="273051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9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15" y="1435104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20" indent="0">
              <a:buNone/>
              <a:defRPr sz="1200"/>
            </a:lvl2pPr>
            <a:lvl3pPr marL="914239" indent="0">
              <a:buNone/>
              <a:defRPr sz="1000"/>
            </a:lvl3pPr>
            <a:lvl4pPr marL="1371359" indent="0">
              <a:buNone/>
              <a:defRPr sz="900"/>
            </a:lvl4pPr>
            <a:lvl5pPr marL="1828478" indent="0">
              <a:buNone/>
              <a:defRPr sz="900"/>
            </a:lvl5pPr>
            <a:lvl6pPr marL="2285598" indent="0">
              <a:buNone/>
              <a:defRPr sz="900"/>
            </a:lvl6pPr>
            <a:lvl7pPr marL="2742717" indent="0">
              <a:buNone/>
              <a:defRPr sz="900"/>
            </a:lvl7pPr>
            <a:lvl8pPr marL="3199836" indent="0">
              <a:buNone/>
              <a:defRPr sz="900"/>
            </a:lvl8pPr>
            <a:lvl9pPr marL="365695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3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20" indent="0">
              <a:buNone/>
              <a:defRPr sz="2800"/>
            </a:lvl2pPr>
            <a:lvl3pPr marL="914239" indent="0">
              <a:buNone/>
              <a:defRPr sz="2400"/>
            </a:lvl3pPr>
            <a:lvl4pPr marL="1371359" indent="0">
              <a:buNone/>
              <a:defRPr sz="2000"/>
            </a:lvl4pPr>
            <a:lvl5pPr marL="1828478" indent="0">
              <a:buNone/>
              <a:defRPr sz="2000"/>
            </a:lvl5pPr>
            <a:lvl6pPr marL="2285598" indent="0">
              <a:buNone/>
              <a:defRPr sz="2000"/>
            </a:lvl6pPr>
            <a:lvl7pPr marL="2742717" indent="0">
              <a:buNone/>
              <a:defRPr sz="2000"/>
            </a:lvl7pPr>
            <a:lvl8pPr marL="3199836" indent="0">
              <a:buNone/>
              <a:defRPr sz="2000"/>
            </a:lvl8pPr>
            <a:lvl9pPr marL="3656956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5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20" indent="0">
              <a:buNone/>
              <a:defRPr sz="1200"/>
            </a:lvl2pPr>
            <a:lvl3pPr marL="914239" indent="0">
              <a:buNone/>
              <a:defRPr sz="1000"/>
            </a:lvl3pPr>
            <a:lvl4pPr marL="1371359" indent="0">
              <a:buNone/>
              <a:defRPr sz="900"/>
            </a:lvl4pPr>
            <a:lvl5pPr marL="1828478" indent="0">
              <a:buNone/>
              <a:defRPr sz="900"/>
            </a:lvl5pPr>
            <a:lvl6pPr marL="2285598" indent="0">
              <a:buNone/>
              <a:defRPr sz="900"/>
            </a:lvl6pPr>
            <a:lvl7pPr marL="2742717" indent="0">
              <a:buNone/>
              <a:defRPr sz="900"/>
            </a:lvl7pPr>
            <a:lvl8pPr marL="3199836" indent="0">
              <a:buNone/>
              <a:defRPr sz="900"/>
            </a:lvl8pPr>
            <a:lvl9pPr marL="365695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9516" y="304800"/>
            <a:ext cx="2595033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14" y="304800"/>
            <a:ext cx="75819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9CB2-5494-47CE-9831-F537C4B2AC83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0571C-8F2B-45F7-B00E-6186CA543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22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9CB2-5494-47CE-9831-F537C4B2AC83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0571C-8F2B-45F7-B00E-6186CA543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775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9CB2-5494-47CE-9831-F537C4B2AC83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0571C-8F2B-45F7-B00E-6186CA543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797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9CB2-5494-47CE-9831-F537C4B2AC83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0571C-8F2B-45F7-B00E-6186CA543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6947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9CB2-5494-47CE-9831-F537C4B2AC83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0571C-8F2B-45F7-B00E-6186CA543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65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9CB2-5494-47CE-9831-F537C4B2AC83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0571C-8F2B-45F7-B00E-6186CA543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734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20" indent="0">
              <a:buNone/>
              <a:defRPr sz="1800"/>
            </a:lvl2pPr>
            <a:lvl3pPr marL="914239" indent="0">
              <a:buNone/>
              <a:defRPr sz="1600"/>
            </a:lvl3pPr>
            <a:lvl4pPr marL="1371359" indent="0">
              <a:buNone/>
              <a:defRPr sz="1400"/>
            </a:lvl4pPr>
            <a:lvl5pPr marL="1828478" indent="0">
              <a:buNone/>
              <a:defRPr sz="1400"/>
            </a:lvl5pPr>
            <a:lvl6pPr marL="2285598" indent="0">
              <a:buNone/>
              <a:defRPr sz="1400"/>
            </a:lvl6pPr>
            <a:lvl7pPr marL="2742717" indent="0">
              <a:buNone/>
              <a:defRPr sz="1400"/>
            </a:lvl7pPr>
            <a:lvl8pPr marL="3199836" indent="0">
              <a:buNone/>
              <a:defRPr sz="1400"/>
            </a:lvl8pPr>
            <a:lvl9pPr marL="3656956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9CB2-5494-47CE-9831-F537C4B2AC83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0571C-8F2B-45F7-B00E-6186CA543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226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9CB2-5494-47CE-9831-F537C4B2AC83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0571C-8F2B-45F7-B00E-6186CA543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586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9CB2-5494-47CE-9831-F537C4B2AC83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0571C-8F2B-45F7-B00E-6186CA543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019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9CB2-5494-47CE-9831-F537C4B2AC83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0571C-8F2B-45F7-B00E-6186CA543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25870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9CB2-5494-47CE-9831-F537C4B2AC83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0571C-8F2B-45F7-B00E-6186CA543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33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17" y="1371600"/>
            <a:ext cx="492336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1003" y="1371600"/>
            <a:ext cx="492336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5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0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9" indent="0">
              <a:buNone/>
              <a:defRPr sz="1600" b="1"/>
            </a:lvl4pPr>
            <a:lvl5pPr marL="1828478" indent="0">
              <a:buNone/>
              <a:defRPr sz="1600" b="1"/>
            </a:lvl5pPr>
            <a:lvl6pPr marL="2285598" indent="0">
              <a:buNone/>
              <a:defRPr sz="1600" b="1"/>
            </a:lvl6pPr>
            <a:lvl7pPr marL="2742717" indent="0">
              <a:buNone/>
              <a:defRPr sz="1600" b="1"/>
            </a:lvl7pPr>
            <a:lvl8pPr marL="3199836" indent="0">
              <a:buNone/>
              <a:defRPr sz="1600" b="1"/>
            </a:lvl8pPr>
            <a:lvl9pPr marL="365695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80" y="1535115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0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9" indent="0">
              <a:buNone/>
              <a:defRPr sz="1600" b="1"/>
            </a:lvl4pPr>
            <a:lvl5pPr marL="1828478" indent="0">
              <a:buNone/>
              <a:defRPr sz="1600" b="1"/>
            </a:lvl5pPr>
            <a:lvl6pPr marL="2285598" indent="0">
              <a:buNone/>
              <a:defRPr sz="1600" b="1"/>
            </a:lvl6pPr>
            <a:lvl7pPr marL="2742717" indent="0">
              <a:buNone/>
              <a:defRPr sz="1600" b="1"/>
            </a:lvl7pPr>
            <a:lvl8pPr marL="3199836" indent="0">
              <a:buNone/>
              <a:defRPr sz="1600" b="1"/>
            </a:lvl8pPr>
            <a:lvl9pPr marL="365695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8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15" y="273051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7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15" y="1435104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20" indent="0">
              <a:buNone/>
              <a:defRPr sz="1200"/>
            </a:lvl2pPr>
            <a:lvl3pPr marL="914239" indent="0">
              <a:buNone/>
              <a:defRPr sz="1000"/>
            </a:lvl3pPr>
            <a:lvl4pPr marL="1371359" indent="0">
              <a:buNone/>
              <a:defRPr sz="900"/>
            </a:lvl4pPr>
            <a:lvl5pPr marL="1828478" indent="0">
              <a:buNone/>
              <a:defRPr sz="900"/>
            </a:lvl5pPr>
            <a:lvl6pPr marL="2285598" indent="0">
              <a:buNone/>
              <a:defRPr sz="900"/>
            </a:lvl6pPr>
            <a:lvl7pPr marL="2742717" indent="0">
              <a:buNone/>
              <a:defRPr sz="900"/>
            </a:lvl7pPr>
            <a:lvl8pPr marL="3199836" indent="0">
              <a:buNone/>
              <a:defRPr sz="900"/>
            </a:lvl8pPr>
            <a:lvl9pPr marL="365695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3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20" indent="0">
              <a:buNone/>
              <a:defRPr sz="2800"/>
            </a:lvl2pPr>
            <a:lvl3pPr marL="914239" indent="0">
              <a:buNone/>
              <a:defRPr sz="2400"/>
            </a:lvl3pPr>
            <a:lvl4pPr marL="1371359" indent="0">
              <a:buNone/>
              <a:defRPr sz="2000"/>
            </a:lvl4pPr>
            <a:lvl5pPr marL="1828478" indent="0">
              <a:buNone/>
              <a:defRPr sz="2000"/>
            </a:lvl5pPr>
            <a:lvl6pPr marL="2285598" indent="0">
              <a:buNone/>
              <a:defRPr sz="2000"/>
            </a:lvl6pPr>
            <a:lvl7pPr marL="2742717" indent="0">
              <a:buNone/>
              <a:defRPr sz="2000"/>
            </a:lvl7pPr>
            <a:lvl8pPr marL="3199836" indent="0">
              <a:buNone/>
              <a:defRPr sz="2000"/>
            </a:lvl8pPr>
            <a:lvl9pPr marL="3656956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56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20" indent="0">
              <a:buNone/>
              <a:defRPr sz="1200"/>
            </a:lvl2pPr>
            <a:lvl3pPr marL="914239" indent="0">
              <a:buNone/>
              <a:defRPr sz="1000"/>
            </a:lvl3pPr>
            <a:lvl4pPr marL="1371359" indent="0">
              <a:buNone/>
              <a:defRPr sz="900"/>
            </a:lvl4pPr>
            <a:lvl5pPr marL="1828478" indent="0">
              <a:buNone/>
              <a:defRPr sz="900"/>
            </a:lvl5pPr>
            <a:lvl6pPr marL="2285598" indent="0">
              <a:buNone/>
              <a:defRPr sz="900"/>
            </a:lvl6pPr>
            <a:lvl7pPr marL="2742717" indent="0">
              <a:buNone/>
              <a:defRPr sz="900"/>
            </a:lvl7pPr>
            <a:lvl8pPr marL="3199836" indent="0">
              <a:buNone/>
              <a:defRPr sz="900"/>
            </a:lvl8pPr>
            <a:lvl9pPr marL="365695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371600"/>
            <a:ext cx="10049933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185333" y="304800"/>
            <a:ext cx="1010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1424" tIns="45712" rIns="91424" bIns="45712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FD0000"/>
              </a:buClr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  <a:ea typeface="ＭＳ Ｐゴシック" pitchFamily="-65" charset="-128"/>
              <a:cs typeface="Arial" pitchFamily="34" charset="0"/>
            </a:endParaRPr>
          </a:p>
        </p:txBody>
      </p:sp>
      <p:pic>
        <p:nvPicPr>
          <p:cNvPr id="65543" name="Picture 7" descr="Oracle WHITE"/>
          <p:cNvPicPr>
            <a:picLocks noChangeAspect="1" noChangeArrowheads="1"/>
          </p:cNvPicPr>
          <p:nvPr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10160000" y="6226183"/>
            <a:ext cx="1263651" cy="11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 userDrawn="1"/>
        </p:nvSpPr>
        <p:spPr bwMode="auto">
          <a:xfrm>
            <a:off x="0" y="0"/>
            <a:ext cx="1117600" cy="685800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0" y="6324600"/>
            <a:ext cx="12192000" cy="304800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</p:sldLayoutIdLst>
  <p:transition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MS PGothic" pitchFamily="34" charset="-128"/>
        </a:defRPr>
      </a:lvl5pPr>
      <a:lvl6pPr marL="45712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239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359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478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226973" indent="-22697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569813" indent="-22856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2pPr>
      <a:lvl3pPr marL="914239" indent="-23014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3pPr>
      <a:lvl4pPr marL="1258666" indent="-23014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601506" indent="-22856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058625" indent="-22856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</a:defRPr>
      </a:lvl6pPr>
      <a:lvl7pPr marL="2515745" indent="-22856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</a:defRPr>
      </a:lvl7pPr>
      <a:lvl8pPr marL="2972864" indent="-22856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</a:defRPr>
      </a:lvl8pPr>
      <a:lvl9pPr marL="3429984" indent="-22856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371600"/>
            <a:ext cx="10049933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185333" y="304800"/>
            <a:ext cx="1010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1424" tIns="45712" rIns="91424" bIns="45712" anchor="ctr"/>
          <a:lstStyle/>
          <a:p>
            <a:pPr eaLnBrk="0" hangingPunct="0">
              <a:buClr>
                <a:srgbClr val="FD0000"/>
              </a:buClr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  <a:ea typeface="ＭＳ Ｐゴシック" pitchFamily="-65" charset="-128"/>
              <a:cs typeface="Arial" pitchFamily="34" charset="0"/>
            </a:endParaRPr>
          </a:p>
        </p:txBody>
      </p:sp>
      <p:pic>
        <p:nvPicPr>
          <p:cNvPr id="2054" name="Picture 7" descr="Oracle WHITE"/>
          <p:cNvPicPr>
            <a:picLocks noChangeAspect="1" noChangeArrowheads="1"/>
          </p:cNvPicPr>
          <p:nvPr/>
        </p:nvPicPr>
        <p:blipFill>
          <a:blip r:embed="rId13" cstate="screen"/>
          <a:srcRect/>
          <a:stretch>
            <a:fillRect/>
          </a:stretch>
        </p:blipFill>
        <p:spPr bwMode="auto">
          <a:xfrm>
            <a:off x="10160000" y="6226184"/>
            <a:ext cx="1263651" cy="11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 bwMode="auto">
          <a:xfrm>
            <a:off x="0" y="6324600"/>
            <a:ext cx="12192000" cy="304800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0" y="0"/>
            <a:ext cx="1117600" cy="685800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MS PGothic" pitchFamily="34" charset="-128"/>
        </a:defRPr>
      </a:lvl5pPr>
      <a:lvl6pPr marL="45712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239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359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478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226973" indent="-22697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569813" indent="-22856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2pPr>
      <a:lvl3pPr marL="914239" indent="-23014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3pPr>
      <a:lvl4pPr marL="1258666" indent="-23014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601506" indent="-22856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058625" indent="-22856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</a:defRPr>
      </a:lvl6pPr>
      <a:lvl7pPr marL="2515745" indent="-22856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</a:defRPr>
      </a:lvl7pPr>
      <a:lvl8pPr marL="2972864" indent="-22856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</a:defRPr>
      </a:lvl8pPr>
      <a:lvl9pPr marL="3429984" indent="-22856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49CB2-5494-47CE-9831-F537C4B2AC83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0571C-8F2B-45F7-B00E-6186CA543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551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afar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0400" y="914400"/>
            <a:ext cx="462798" cy="685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auto">
          <a:xfrm>
            <a:off x="2362200" y="838200"/>
            <a:ext cx="5562600" cy="2971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Tx/>
              <a:buChar char="•"/>
            </a:pPr>
            <a:endParaRPr lang="en-US" sz="2400">
              <a:latin typeface="Arial" charset="0"/>
            </a:endParaRPr>
          </a:p>
        </p:txBody>
      </p:sp>
      <p:pic>
        <p:nvPicPr>
          <p:cNvPr id="6" name="Picture 5" descr="logo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43200" y="1752601"/>
            <a:ext cx="3962400" cy="101973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auto">
          <a:xfrm>
            <a:off x="2286000" y="762000"/>
            <a:ext cx="7086600" cy="3200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Tx/>
              <a:buChar char="•"/>
            </a:pPr>
            <a:endParaRPr lang="en-US" sz="2400">
              <a:latin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1" y="2189784"/>
            <a:ext cx="8174583" cy="169641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81200" y="5235714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ETL </a:t>
            </a:r>
            <a:r>
              <a:rPr lang="en-US" sz="4000" dirty="0" err="1"/>
              <a:t>Validator</a:t>
            </a:r>
            <a:r>
              <a:rPr lang="en-US" sz="4000" dirty="0"/>
              <a:t> Deployment Options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agnetic Disk 3"/>
          <p:cNvSpPr/>
          <p:nvPr/>
        </p:nvSpPr>
        <p:spPr>
          <a:xfrm>
            <a:off x="8153400" y="761999"/>
            <a:ext cx="2209800" cy="5302469"/>
          </a:xfrm>
          <a:prstGeom prst="flowChartMagneticDisk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0"/>
          <p:cNvGrpSpPr/>
          <p:nvPr/>
        </p:nvGrpSpPr>
        <p:grpSpPr>
          <a:xfrm>
            <a:off x="8382000" y="1600200"/>
            <a:ext cx="1752600" cy="838200"/>
            <a:chOff x="9144000" y="3352800"/>
            <a:chExt cx="1752600" cy="838200"/>
          </a:xfrm>
        </p:grpSpPr>
        <p:sp>
          <p:nvSpPr>
            <p:cNvPr id="7" name="Rounded Rectangle 6"/>
            <p:cNvSpPr/>
            <p:nvPr/>
          </p:nvSpPr>
          <p:spPr>
            <a:xfrm>
              <a:off x="9144000" y="3352800"/>
              <a:ext cx="1752600" cy="8382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372600" y="3429000"/>
              <a:ext cx="12192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Repository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9372600" y="3810000"/>
              <a:ext cx="12192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Work Schema 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668000" y="3505200"/>
              <a:ext cx="15240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</a:rPr>
                <a:t>DEV</a:t>
              </a:r>
            </a:p>
          </p:txBody>
        </p:sp>
      </p:grpSp>
      <p:grpSp>
        <p:nvGrpSpPr>
          <p:cNvPr id="3" name="Group 12"/>
          <p:cNvGrpSpPr/>
          <p:nvPr/>
        </p:nvGrpSpPr>
        <p:grpSpPr>
          <a:xfrm>
            <a:off x="8382000" y="3124200"/>
            <a:ext cx="1752600" cy="838200"/>
            <a:chOff x="9144000" y="3352800"/>
            <a:chExt cx="1752600" cy="838200"/>
          </a:xfrm>
        </p:grpSpPr>
        <p:sp>
          <p:nvSpPr>
            <p:cNvPr id="14" name="Rounded Rectangle 13"/>
            <p:cNvSpPr/>
            <p:nvPr/>
          </p:nvSpPr>
          <p:spPr>
            <a:xfrm>
              <a:off x="9144000" y="3352800"/>
              <a:ext cx="1752600" cy="838200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9372600" y="3429000"/>
              <a:ext cx="12192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Repository</a:t>
              </a: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9372600" y="3810000"/>
              <a:ext cx="12192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Work Schema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0668000" y="3352800"/>
              <a:ext cx="152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TEST</a:t>
              </a:r>
            </a:p>
          </p:txBody>
        </p:sp>
      </p:grpSp>
      <p:grpSp>
        <p:nvGrpSpPr>
          <p:cNvPr id="8" name="Group 17"/>
          <p:cNvGrpSpPr/>
          <p:nvPr/>
        </p:nvGrpSpPr>
        <p:grpSpPr>
          <a:xfrm>
            <a:off x="8458200" y="4724400"/>
            <a:ext cx="1752600" cy="838200"/>
            <a:chOff x="9144000" y="3352800"/>
            <a:chExt cx="1752600" cy="838200"/>
          </a:xfrm>
        </p:grpSpPr>
        <p:sp>
          <p:nvSpPr>
            <p:cNvPr id="19" name="Rounded Rectangle 18"/>
            <p:cNvSpPr/>
            <p:nvPr/>
          </p:nvSpPr>
          <p:spPr>
            <a:xfrm>
              <a:off x="9144000" y="3352800"/>
              <a:ext cx="1752600" cy="838200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9372600" y="3429000"/>
              <a:ext cx="12192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Repository</a:t>
              </a: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9372600" y="3810000"/>
              <a:ext cx="12192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Work Schema 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668000" y="3352800"/>
              <a:ext cx="152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PROD</a:t>
              </a:r>
            </a:p>
          </p:txBody>
        </p:sp>
      </p:grpSp>
      <p:sp>
        <p:nvSpPr>
          <p:cNvPr id="23" name="Rounded Rectangle 22"/>
          <p:cNvSpPr/>
          <p:nvPr/>
        </p:nvSpPr>
        <p:spPr>
          <a:xfrm>
            <a:off x="3962400" y="685800"/>
            <a:ext cx="2971800" cy="5410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4572000" y="1676400"/>
            <a:ext cx="1828800" cy="685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Tomcat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4495800" y="3200400"/>
            <a:ext cx="1828800" cy="685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Tomcat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4572000" y="4876800"/>
            <a:ext cx="1828800" cy="6858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Tomcat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6019800" y="1752600"/>
            <a:ext cx="228600" cy="4572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ETLV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495800" y="762000"/>
            <a:ext cx="1905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Server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……..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5943600" y="3276600"/>
            <a:ext cx="228600" cy="4572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ETLV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6019800" y="5029200"/>
            <a:ext cx="228600" cy="4572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ETLV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2209800" y="1676400"/>
            <a:ext cx="457200" cy="304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2209800" y="1295400"/>
            <a:ext cx="457200" cy="304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2209800" y="2057400"/>
            <a:ext cx="457200" cy="304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2209800" y="2438400"/>
            <a:ext cx="457200" cy="304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2209800" y="3276600"/>
            <a:ext cx="4572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2209800" y="2895600"/>
            <a:ext cx="4572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2209800" y="3657600"/>
            <a:ext cx="4572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2209800" y="4038600"/>
            <a:ext cx="4572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2209800" y="4953000"/>
            <a:ext cx="457200" cy="3048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2209800" y="4572000"/>
            <a:ext cx="457200" cy="3048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2209800" y="5334000"/>
            <a:ext cx="457200" cy="3048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2209800" y="5715000"/>
            <a:ext cx="457200" cy="3048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Left-Right Arrow 46"/>
          <p:cNvSpPr/>
          <p:nvPr/>
        </p:nvSpPr>
        <p:spPr>
          <a:xfrm>
            <a:off x="2895600" y="1875020"/>
            <a:ext cx="1447800" cy="38100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Left-Right Arrow 47"/>
          <p:cNvSpPr/>
          <p:nvPr/>
        </p:nvSpPr>
        <p:spPr>
          <a:xfrm>
            <a:off x="2895600" y="3352800"/>
            <a:ext cx="1447800" cy="381000"/>
          </a:xfrm>
          <a:prstGeom prst="left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Left-Right Arrow 48"/>
          <p:cNvSpPr/>
          <p:nvPr/>
        </p:nvSpPr>
        <p:spPr>
          <a:xfrm>
            <a:off x="2895600" y="5029200"/>
            <a:ext cx="1447800" cy="381000"/>
          </a:xfrm>
          <a:prstGeom prst="left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Left-Right Arrow 50"/>
          <p:cNvSpPr/>
          <p:nvPr/>
        </p:nvSpPr>
        <p:spPr>
          <a:xfrm>
            <a:off x="6781800" y="1858780"/>
            <a:ext cx="1447800" cy="38100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Left-Right Arrow 51"/>
          <p:cNvSpPr/>
          <p:nvPr/>
        </p:nvSpPr>
        <p:spPr>
          <a:xfrm>
            <a:off x="6705600" y="3352800"/>
            <a:ext cx="1447800" cy="381000"/>
          </a:xfrm>
          <a:prstGeom prst="left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Left-Right Arrow 52"/>
          <p:cNvSpPr/>
          <p:nvPr/>
        </p:nvSpPr>
        <p:spPr>
          <a:xfrm>
            <a:off x="6781800" y="5105400"/>
            <a:ext cx="1447800" cy="381000"/>
          </a:xfrm>
          <a:prstGeom prst="left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1828800" y="762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Deployment Model 1: 1 Server, 1 Database, Multiple Instances of ETLV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763000" y="1143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Database</a:t>
            </a:r>
          </a:p>
        </p:txBody>
      </p:sp>
      <p:sp>
        <p:nvSpPr>
          <p:cNvPr id="56" name="Flowchart: Magnetic Disk 55"/>
          <p:cNvSpPr/>
          <p:nvPr/>
        </p:nvSpPr>
        <p:spPr>
          <a:xfrm>
            <a:off x="6096000" y="6400800"/>
            <a:ext cx="381000" cy="381000"/>
          </a:xfrm>
          <a:prstGeom prst="flowChartMagneticDisk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Flowchart: Magnetic Disk 56"/>
          <p:cNvSpPr/>
          <p:nvPr/>
        </p:nvSpPr>
        <p:spPr>
          <a:xfrm>
            <a:off x="5715000" y="6416842"/>
            <a:ext cx="458780" cy="364958"/>
          </a:xfrm>
          <a:prstGeom prst="flowChartMagneticDisk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Flowchart: Magnetic Disk 57"/>
          <p:cNvSpPr/>
          <p:nvPr/>
        </p:nvSpPr>
        <p:spPr>
          <a:xfrm>
            <a:off x="5334000" y="6416842"/>
            <a:ext cx="458780" cy="364958"/>
          </a:xfrm>
          <a:prstGeom prst="flowChartMagneticDisk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635128" y="6352310"/>
            <a:ext cx="1823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Source/Target</a:t>
            </a:r>
          </a:p>
        </p:txBody>
      </p:sp>
      <p:sp>
        <p:nvSpPr>
          <p:cNvPr id="60" name="Up-Down Arrow 59"/>
          <p:cNvSpPr/>
          <p:nvPr/>
        </p:nvSpPr>
        <p:spPr>
          <a:xfrm>
            <a:off x="5638800" y="5943600"/>
            <a:ext cx="228600" cy="3810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Bent-Up Arrow 60"/>
          <p:cNvSpPr/>
          <p:nvPr/>
        </p:nvSpPr>
        <p:spPr>
          <a:xfrm rot="5400000">
            <a:off x="3048000" y="5410200"/>
            <a:ext cx="762000" cy="2133600"/>
          </a:xfrm>
          <a:prstGeom prst="bent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2057400" y="762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4400" y="1826542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Dev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914400" y="333369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Test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914400" y="5057745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Prod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ounded Rectangle 66"/>
          <p:cNvSpPr/>
          <p:nvPr/>
        </p:nvSpPr>
        <p:spPr>
          <a:xfrm>
            <a:off x="3962400" y="4724400"/>
            <a:ext cx="2971800" cy="1295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64" name="Rounded Rectangle 63"/>
          <p:cNvSpPr/>
          <p:nvPr/>
        </p:nvSpPr>
        <p:spPr>
          <a:xfrm>
            <a:off x="3962400" y="2895600"/>
            <a:ext cx="2971800" cy="1447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8153400" y="762000"/>
            <a:ext cx="2209800" cy="5638800"/>
          </a:xfrm>
          <a:prstGeom prst="flowChartMagneticDisk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0"/>
          <p:cNvGrpSpPr/>
          <p:nvPr/>
        </p:nvGrpSpPr>
        <p:grpSpPr>
          <a:xfrm>
            <a:off x="8382000" y="1600200"/>
            <a:ext cx="1752600" cy="838200"/>
            <a:chOff x="9144000" y="3352800"/>
            <a:chExt cx="1752600" cy="838200"/>
          </a:xfrm>
        </p:grpSpPr>
        <p:sp>
          <p:nvSpPr>
            <p:cNvPr id="7" name="Rounded Rectangle 6"/>
            <p:cNvSpPr/>
            <p:nvPr/>
          </p:nvSpPr>
          <p:spPr>
            <a:xfrm>
              <a:off x="9144000" y="3352800"/>
              <a:ext cx="1752600" cy="8382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372600" y="3429000"/>
              <a:ext cx="12192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Repository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9372600" y="3810000"/>
              <a:ext cx="12192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Work Schema 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668000" y="3505200"/>
              <a:ext cx="15240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</a:rPr>
                <a:t>DEV</a:t>
              </a:r>
            </a:p>
          </p:txBody>
        </p:sp>
      </p:grpSp>
      <p:grpSp>
        <p:nvGrpSpPr>
          <p:cNvPr id="3" name="Group 12"/>
          <p:cNvGrpSpPr/>
          <p:nvPr/>
        </p:nvGrpSpPr>
        <p:grpSpPr>
          <a:xfrm>
            <a:off x="8382000" y="3124200"/>
            <a:ext cx="1752600" cy="838200"/>
            <a:chOff x="9144000" y="3352800"/>
            <a:chExt cx="1752600" cy="838200"/>
          </a:xfrm>
        </p:grpSpPr>
        <p:sp>
          <p:nvSpPr>
            <p:cNvPr id="14" name="Rounded Rectangle 13"/>
            <p:cNvSpPr/>
            <p:nvPr/>
          </p:nvSpPr>
          <p:spPr>
            <a:xfrm>
              <a:off x="9144000" y="3352800"/>
              <a:ext cx="1752600" cy="838200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9372600" y="3429000"/>
              <a:ext cx="12192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Repository</a:t>
              </a: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9372600" y="3810000"/>
              <a:ext cx="12192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Work Schema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0668000" y="3352800"/>
              <a:ext cx="152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TEST</a:t>
              </a:r>
            </a:p>
          </p:txBody>
        </p:sp>
      </p:grpSp>
      <p:grpSp>
        <p:nvGrpSpPr>
          <p:cNvPr id="8" name="Group 17"/>
          <p:cNvGrpSpPr/>
          <p:nvPr/>
        </p:nvGrpSpPr>
        <p:grpSpPr>
          <a:xfrm>
            <a:off x="8458200" y="4724400"/>
            <a:ext cx="1752600" cy="838200"/>
            <a:chOff x="9144000" y="3352800"/>
            <a:chExt cx="1752600" cy="838200"/>
          </a:xfrm>
        </p:grpSpPr>
        <p:sp>
          <p:nvSpPr>
            <p:cNvPr id="19" name="Rounded Rectangle 18"/>
            <p:cNvSpPr/>
            <p:nvPr/>
          </p:nvSpPr>
          <p:spPr>
            <a:xfrm>
              <a:off x="9144000" y="3352800"/>
              <a:ext cx="1752600" cy="838200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9372600" y="3429000"/>
              <a:ext cx="12192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Repository</a:t>
              </a: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9372600" y="3810000"/>
              <a:ext cx="12192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Work Schema 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668000" y="3352800"/>
              <a:ext cx="152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PROD</a:t>
              </a:r>
            </a:p>
          </p:txBody>
        </p:sp>
      </p:grpSp>
      <p:sp>
        <p:nvSpPr>
          <p:cNvPr id="23" name="Rounded Rectangle 22"/>
          <p:cNvSpPr/>
          <p:nvPr/>
        </p:nvSpPr>
        <p:spPr>
          <a:xfrm>
            <a:off x="3962400" y="1219200"/>
            <a:ext cx="2971800" cy="1447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4572000" y="1676400"/>
            <a:ext cx="1828800" cy="685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Tomcat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4495800" y="3276600"/>
            <a:ext cx="1828800" cy="685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Tomcat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4572000" y="5105400"/>
            <a:ext cx="1828800" cy="6858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Tomcat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6019800" y="1752600"/>
            <a:ext cx="228600" cy="4572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ETLV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5943600" y="3352800"/>
            <a:ext cx="228600" cy="4572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ETLV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6019800" y="5257800"/>
            <a:ext cx="228600" cy="4572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ETLV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2209800" y="1676400"/>
            <a:ext cx="457200" cy="304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2209800" y="1295400"/>
            <a:ext cx="457200" cy="304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2209800" y="2057400"/>
            <a:ext cx="457200" cy="304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2209800" y="2438400"/>
            <a:ext cx="457200" cy="304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2209800" y="3276600"/>
            <a:ext cx="4572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2209800" y="2895600"/>
            <a:ext cx="4572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2209800" y="3657600"/>
            <a:ext cx="4572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2209800" y="4038600"/>
            <a:ext cx="4572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2209800" y="4953000"/>
            <a:ext cx="457200" cy="3048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2209800" y="4572000"/>
            <a:ext cx="457200" cy="3048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2209800" y="5334000"/>
            <a:ext cx="457200" cy="3048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2209800" y="5715000"/>
            <a:ext cx="457200" cy="3048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Left-Right Arrow 46"/>
          <p:cNvSpPr/>
          <p:nvPr/>
        </p:nvSpPr>
        <p:spPr>
          <a:xfrm>
            <a:off x="2895600" y="1828800"/>
            <a:ext cx="914400" cy="18238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1828800" y="762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Deployment Model 1: N Servers, 1 Database, Multiple Instances of ETLV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763000" y="1143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Database</a:t>
            </a:r>
          </a:p>
        </p:txBody>
      </p:sp>
      <p:sp>
        <p:nvSpPr>
          <p:cNvPr id="56" name="Flowchart: Magnetic Disk 55"/>
          <p:cNvSpPr/>
          <p:nvPr/>
        </p:nvSpPr>
        <p:spPr>
          <a:xfrm>
            <a:off x="6019800" y="6324600"/>
            <a:ext cx="381000" cy="381000"/>
          </a:xfrm>
          <a:prstGeom prst="flowChartMagneticDisk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Flowchart: Magnetic Disk 56"/>
          <p:cNvSpPr/>
          <p:nvPr/>
        </p:nvSpPr>
        <p:spPr>
          <a:xfrm>
            <a:off x="5638800" y="6340642"/>
            <a:ext cx="458780" cy="364958"/>
          </a:xfrm>
          <a:prstGeom prst="flowChartMagneticDisk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Flowchart: Magnetic Disk 57"/>
          <p:cNvSpPr/>
          <p:nvPr/>
        </p:nvSpPr>
        <p:spPr>
          <a:xfrm>
            <a:off x="5257800" y="6340642"/>
            <a:ext cx="458780" cy="364958"/>
          </a:xfrm>
          <a:prstGeom prst="flowChartMagneticDisk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477000" y="6277428"/>
            <a:ext cx="1823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Source/Target</a:t>
            </a:r>
          </a:p>
        </p:txBody>
      </p:sp>
      <p:sp>
        <p:nvSpPr>
          <p:cNvPr id="60" name="Up-Down Arrow 59"/>
          <p:cNvSpPr/>
          <p:nvPr/>
        </p:nvSpPr>
        <p:spPr>
          <a:xfrm>
            <a:off x="5638800" y="5943600"/>
            <a:ext cx="228600" cy="3810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Bent-Up Arrow 60"/>
          <p:cNvSpPr/>
          <p:nvPr/>
        </p:nvSpPr>
        <p:spPr>
          <a:xfrm rot="5400000">
            <a:off x="3162300" y="5295900"/>
            <a:ext cx="533400" cy="2133600"/>
          </a:xfrm>
          <a:prstGeom prst="bent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2057400" y="762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Clients</a:t>
            </a:r>
          </a:p>
        </p:txBody>
      </p:sp>
      <p:sp>
        <p:nvSpPr>
          <p:cNvPr id="62" name="Left-Right Arrow 61"/>
          <p:cNvSpPr/>
          <p:nvPr/>
        </p:nvSpPr>
        <p:spPr>
          <a:xfrm>
            <a:off x="7086600" y="1828800"/>
            <a:ext cx="914400" cy="18238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Left-Right Arrow 64"/>
          <p:cNvSpPr/>
          <p:nvPr/>
        </p:nvSpPr>
        <p:spPr>
          <a:xfrm>
            <a:off x="2895600" y="3551420"/>
            <a:ext cx="914400" cy="182380"/>
          </a:xfrm>
          <a:prstGeom prst="left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Left-Right Arrow 65"/>
          <p:cNvSpPr/>
          <p:nvPr/>
        </p:nvSpPr>
        <p:spPr>
          <a:xfrm>
            <a:off x="7086600" y="3551420"/>
            <a:ext cx="914400" cy="182380"/>
          </a:xfrm>
          <a:prstGeom prst="left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5029200" y="1219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Server 1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029200" y="29072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Server 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029200" y="4724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Server 3</a:t>
            </a:r>
          </a:p>
        </p:txBody>
      </p:sp>
      <p:sp>
        <p:nvSpPr>
          <p:cNvPr id="72" name="Left-Right Arrow 71"/>
          <p:cNvSpPr/>
          <p:nvPr/>
        </p:nvSpPr>
        <p:spPr>
          <a:xfrm>
            <a:off x="2895600" y="5304020"/>
            <a:ext cx="914400" cy="182380"/>
          </a:xfrm>
          <a:prstGeom prst="left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Left-Right Arrow 72"/>
          <p:cNvSpPr/>
          <p:nvPr/>
        </p:nvSpPr>
        <p:spPr>
          <a:xfrm>
            <a:off x="7086600" y="5304020"/>
            <a:ext cx="914400" cy="182380"/>
          </a:xfrm>
          <a:prstGeom prst="left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914400" y="1826542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Dev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914400" y="333369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Test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914400" y="5057745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Prod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lowchart: Magnetic Disk 73"/>
          <p:cNvSpPr/>
          <p:nvPr/>
        </p:nvSpPr>
        <p:spPr>
          <a:xfrm>
            <a:off x="8153400" y="4724400"/>
            <a:ext cx="2209800" cy="1752600"/>
          </a:xfrm>
          <a:prstGeom prst="flowChartMagneticDisk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lowchart: Magnetic Disk 70"/>
          <p:cNvSpPr/>
          <p:nvPr/>
        </p:nvSpPr>
        <p:spPr>
          <a:xfrm>
            <a:off x="8153400" y="2895600"/>
            <a:ext cx="2209800" cy="1752600"/>
          </a:xfrm>
          <a:prstGeom prst="flowChartMagneticDisk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ounded Rectangle 66"/>
          <p:cNvSpPr/>
          <p:nvPr/>
        </p:nvSpPr>
        <p:spPr>
          <a:xfrm>
            <a:off x="3962400" y="4724400"/>
            <a:ext cx="2971800" cy="1295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64" name="Rounded Rectangle 63"/>
          <p:cNvSpPr/>
          <p:nvPr/>
        </p:nvSpPr>
        <p:spPr>
          <a:xfrm>
            <a:off x="3962400" y="2895600"/>
            <a:ext cx="2971800" cy="1447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8153400" y="762000"/>
            <a:ext cx="2209800" cy="2057400"/>
          </a:xfrm>
          <a:prstGeom prst="flowChartMagneticDisk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0"/>
          <p:cNvGrpSpPr/>
          <p:nvPr/>
        </p:nvGrpSpPr>
        <p:grpSpPr>
          <a:xfrm>
            <a:off x="8382000" y="1600200"/>
            <a:ext cx="1752600" cy="838200"/>
            <a:chOff x="9144000" y="3352800"/>
            <a:chExt cx="1752600" cy="838200"/>
          </a:xfrm>
        </p:grpSpPr>
        <p:sp>
          <p:nvSpPr>
            <p:cNvPr id="7" name="Rounded Rectangle 6"/>
            <p:cNvSpPr/>
            <p:nvPr/>
          </p:nvSpPr>
          <p:spPr>
            <a:xfrm>
              <a:off x="9144000" y="3352800"/>
              <a:ext cx="1752600" cy="8382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372600" y="3429000"/>
              <a:ext cx="12192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Repository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9372600" y="3810000"/>
              <a:ext cx="12192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Work Schema 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668000" y="3505200"/>
              <a:ext cx="15240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</a:rPr>
                <a:t>DEV</a:t>
              </a:r>
            </a:p>
          </p:txBody>
        </p:sp>
      </p:grpSp>
      <p:grpSp>
        <p:nvGrpSpPr>
          <p:cNvPr id="3" name="Group 12"/>
          <p:cNvGrpSpPr/>
          <p:nvPr/>
        </p:nvGrpSpPr>
        <p:grpSpPr>
          <a:xfrm>
            <a:off x="8382000" y="3352800"/>
            <a:ext cx="1752600" cy="838200"/>
            <a:chOff x="9144000" y="3352800"/>
            <a:chExt cx="1752600" cy="838200"/>
          </a:xfrm>
        </p:grpSpPr>
        <p:sp>
          <p:nvSpPr>
            <p:cNvPr id="14" name="Rounded Rectangle 13"/>
            <p:cNvSpPr/>
            <p:nvPr/>
          </p:nvSpPr>
          <p:spPr>
            <a:xfrm>
              <a:off x="9144000" y="3352800"/>
              <a:ext cx="1752600" cy="838200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9372600" y="3429000"/>
              <a:ext cx="12192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Repository</a:t>
              </a: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9372600" y="3810000"/>
              <a:ext cx="12192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Work Schema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0668000" y="3352800"/>
              <a:ext cx="152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TEST</a:t>
              </a:r>
            </a:p>
          </p:txBody>
        </p:sp>
      </p:grpSp>
      <p:grpSp>
        <p:nvGrpSpPr>
          <p:cNvPr id="8" name="Group 17"/>
          <p:cNvGrpSpPr/>
          <p:nvPr/>
        </p:nvGrpSpPr>
        <p:grpSpPr>
          <a:xfrm>
            <a:off x="8382000" y="5105400"/>
            <a:ext cx="1752600" cy="838200"/>
            <a:chOff x="9144000" y="3352800"/>
            <a:chExt cx="1752600" cy="838200"/>
          </a:xfrm>
          <a:solidFill>
            <a:srgbClr val="92D050"/>
          </a:solidFill>
        </p:grpSpPr>
        <p:sp>
          <p:nvSpPr>
            <p:cNvPr id="19" name="Rounded Rectangle 18"/>
            <p:cNvSpPr/>
            <p:nvPr/>
          </p:nvSpPr>
          <p:spPr>
            <a:xfrm>
              <a:off x="9144000" y="3352800"/>
              <a:ext cx="1752600" cy="83820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9372600" y="3429000"/>
              <a:ext cx="1219200" cy="30480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Repository</a:t>
              </a: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9372600" y="3810000"/>
              <a:ext cx="1219200" cy="30480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Work Schema 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668000" y="3352800"/>
              <a:ext cx="152400" cy="76944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TEST</a:t>
              </a:r>
            </a:p>
          </p:txBody>
        </p:sp>
      </p:grpSp>
      <p:sp>
        <p:nvSpPr>
          <p:cNvPr id="23" name="Rounded Rectangle 22"/>
          <p:cNvSpPr/>
          <p:nvPr/>
        </p:nvSpPr>
        <p:spPr>
          <a:xfrm>
            <a:off x="3962400" y="1219200"/>
            <a:ext cx="2971800" cy="1447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4572000" y="1676400"/>
            <a:ext cx="1828800" cy="685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Tomcat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4495800" y="3276600"/>
            <a:ext cx="1828800" cy="685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Tomcat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4572000" y="5105400"/>
            <a:ext cx="1828800" cy="6858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Tomcat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6019800" y="1752600"/>
            <a:ext cx="228600" cy="4572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ETLV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5943600" y="3352800"/>
            <a:ext cx="228600" cy="4572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ETLV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6019800" y="5257800"/>
            <a:ext cx="228600" cy="4572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ETLV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2209800" y="1676400"/>
            <a:ext cx="457200" cy="304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2209800" y="1295400"/>
            <a:ext cx="457200" cy="304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2209800" y="2057400"/>
            <a:ext cx="457200" cy="304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2209800" y="2438400"/>
            <a:ext cx="457200" cy="304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2209800" y="3276600"/>
            <a:ext cx="4572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2209800" y="2895600"/>
            <a:ext cx="4572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2209800" y="3657600"/>
            <a:ext cx="4572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2209800" y="4038600"/>
            <a:ext cx="4572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2209800" y="4953000"/>
            <a:ext cx="457200" cy="3048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2209800" y="4572000"/>
            <a:ext cx="457200" cy="3048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2209800" y="5334000"/>
            <a:ext cx="457200" cy="3048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2209800" y="5715000"/>
            <a:ext cx="457200" cy="3048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Left-Right Arrow 46"/>
          <p:cNvSpPr/>
          <p:nvPr/>
        </p:nvSpPr>
        <p:spPr>
          <a:xfrm>
            <a:off x="2895600" y="1828800"/>
            <a:ext cx="914400" cy="18238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1828800" y="762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Deployment Model 1: </a:t>
            </a:r>
            <a:r>
              <a:rPr lang="en-US" b="1" dirty="0" err="1"/>
              <a:t>NServer</a:t>
            </a:r>
            <a:r>
              <a:rPr lang="en-US" b="1" dirty="0"/>
              <a:t>, N Databases, Multiple Instances of ETLV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763000" y="1143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Database</a:t>
            </a:r>
          </a:p>
        </p:txBody>
      </p:sp>
      <p:sp>
        <p:nvSpPr>
          <p:cNvPr id="56" name="Flowchart: Magnetic Disk 55"/>
          <p:cNvSpPr/>
          <p:nvPr/>
        </p:nvSpPr>
        <p:spPr>
          <a:xfrm>
            <a:off x="6019800" y="6324600"/>
            <a:ext cx="381000" cy="381000"/>
          </a:xfrm>
          <a:prstGeom prst="flowChartMagneticDisk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Flowchart: Magnetic Disk 56"/>
          <p:cNvSpPr/>
          <p:nvPr/>
        </p:nvSpPr>
        <p:spPr>
          <a:xfrm>
            <a:off x="5638800" y="6340642"/>
            <a:ext cx="458780" cy="364958"/>
          </a:xfrm>
          <a:prstGeom prst="flowChartMagneticDisk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Flowchart: Magnetic Disk 57"/>
          <p:cNvSpPr/>
          <p:nvPr/>
        </p:nvSpPr>
        <p:spPr>
          <a:xfrm>
            <a:off x="5257800" y="6340642"/>
            <a:ext cx="458780" cy="364958"/>
          </a:xfrm>
          <a:prstGeom prst="flowChartMagneticDisk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477000" y="6277428"/>
            <a:ext cx="1823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Source/Target</a:t>
            </a:r>
          </a:p>
        </p:txBody>
      </p:sp>
      <p:sp>
        <p:nvSpPr>
          <p:cNvPr id="60" name="Up-Down Arrow 59"/>
          <p:cNvSpPr/>
          <p:nvPr/>
        </p:nvSpPr>
        <p:spPr>
          <a:xfrm>
            <a:off x="5638800" y="5943600"/>
            <a:ext cx="228600" cy="3810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Bent-Up Arrow 60"/>
          <p:cNvSpPr/>
          <p:nvPr/>
        </p:nvSpPr>
        <p:spPr>
          <a:xfrm rot="5400000">
            <a:off x="3162300" y="5295900"/>
            <a:ext cx="533400" cy="2133600"/>
          </a:xfrm>
          <a:prstGeom prst="bent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2057400" y="762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Clients</a:t>
            </a:r>
          </a:p>
        </p:txBody>
      </p:sp>
      <p:sp>
        <p:nvSpPr>
          <p:cNvPr id="62" name="Left-Right Arrow 61"/>
          <p:cNvSpPr/>
          <p:nvPr/>
        </p:nvSpPr>
        <p:spPr>
          <a:xfrm>
            <a:off x="7086600" y="1828800"/>
            <a:ext cx="914400" cy="18238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Left-Right Arrow 64"/>
          <p:cNvSpPr/>
          <p:nvPr/>
        </p:nvSpPr>
        <p:spPr>
          <a:xfrm>
            <a:off x="2895600" y="3551420"/>
            <a:ext cx="914400" cy="182380"/>
          </a:xfrm>
          <a:prstGeom prst="left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Left-Right Arrow 65"/>
          <p:cNvSpPr/>
          <p:nvPr/>
        </p:nvSpPr>
        <p:spPr>
          <a:xfrm>
            <a:off x="7086600" y="3551420"/>
            <a:ext cx="914400" cy="182380"/>
          </a:xfrm>
          <a:prstGeom prst="left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5029200" y="1219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Server 1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029200" y="29072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Server 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029200" y="4724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Server 3</a:t>
            </a:r>
          </a:p>
        </p:txBody>
      </p:sp>
      <p:sp>
        <p:nvSpPr>
          <p:cNvPr id="72" name="Left-Right Arrow 71"/>
          <p:cNvSpPr/>
          <p:nvPr/>
        </p:nvSpPr>
        <p:spPr>
          <a:xfrm>
            <a:off x="2895600" y="5304020"/>
            <a:ext cx="914400" cy="182380"/>
          </a:xfrm>
          <a:prstGeom prst="left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Left-Right Arrow 72"/>
          <p:cNvSpPr/>
          <p:nvPr/>
        </p:nvSpPr>
        <p:spPr>
          <a:xfrm>
            <a:off x="7086600" y="5304020"/>
            <a:ext cx="914400" cy="182380"/>
          </a:xfrm>
          <a:prstGeom prst="left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914400" y="1826542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Dev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914400" y="333369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Test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14400" y="5057745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Prod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AWS Deployment Options</a:t>
            </a:r>
          </a:p>
          <a:p>
            <a:pPr lvl="1"/>
            <a:r>
              <a:rPr lang="en-US" sz="1800" dirty="0"/>
              <a:t>Ideal for deployments with more than two licensed users </a:t>
            </a:r>
          </a:p>
        </p:txBody>
      </p:sp>
    </p:spTree>
    <p:extLst>
      <p:ext uri="{BB962C8B-B14F-4D97-AF65-F5344CB8AC3E}">
        <p14:creationId xmlns:p14="http://schemas.microsoft.com/office/powerpoint/2010/main" val="1507523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agnetic Disk 3"/>
          <p:cNvSpPr/>
          <p:nvPr/>
        </p:nvSpPr>
        <p:spPr>
          <a:xfrm>
            <a:off x="7985234" y="1297021"/>
            <a:ext cx="2209800" cy="3048000"/>
          </a:xfrm>
          <a:prstGeom prst="flowChartMagneticDisk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0"/>
          <p:cNvGrpSpPr/>
          <p:nvPr/>
        </p:nvGrpSpPr>
        <p:grpSpPr>
          <a:xfrm>
            <a:off x="8169166" y="2743200"/>
            <a:ext cx="1752600" cy="838200"/>
            <a:chOff x="9144000" y="3352800"/>
            <a:chExt cx="1752600" cy="838200"/>
          </a:xfrm>
        </p:grpSpPr>
        <p:sp>
          <p:nvSpPr>
            <p:cNvPr id="7" name="Rounded Rectangle 6"/>
            <p:cNvSpPr/>
            <p:nvPr/>
          </p:nvSpPr>
          <p:spPr>
            <a:xfrm>
              <a:off x="9144000" y="3352800"/>
              <a:ext cx="1752600" cy="8382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372600" y="3429000"/>
              <a:ext cx="12192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Repository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9372600" y="3810000"/>
              <a:ext cx="12192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Work </a:t>
              </a:r>
              <a:r>
                <a:rPr lang="en-US" sz="1100" dirty="0"/>
                <a:t>Schema</a:t>
              </a:r>
              <a:r>
                <a:rPr lang="en-US" sz="1400" dirty="0"/>
                <a:t> 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668000" y="3505200"/>
              <a:ext cx="15240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</a:rPr>
                <a:t>DEV</a:t>
              </a:r>
            </a:p>
          </p:txBody>
        </p:sp>
      </p:grpSp>
      <p:sp>
        <p:nvSpPr>
          <p:cNvPr id="23" name="Rounded Rectangle 22"/>
          <p:cNvSpPr/>
          <p:nvPr/>
        </p:nvSpPr>
        <p:spPr>
          <a:xfrm>
            <a:off x="3749566" y="1295400"/>
            <a:ext cx="2819400" cy="32766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4359166" y="2819400"/>
            <a:ext cx="1828800" cy="685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Tomcat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5806966" y="2895600"/>
            <a:ext cx="228600" cy="4572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ETLV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282966" y="1600200"/>
            <a:ext cx="1905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AWS EC2 Instance </a:t>
            </a:r>
            <a:r>
              <a:rPr lang="en-US" sz="1600" dirty="0">
                <a:solidFill>
                  <a:schemeClr val="bg1"/>
                </a:solidFill>
              </a:rPr>
              <a:t>(m5.xlarge)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1996966" y="2819400"/>
            <a:ext cx="457200" cy="304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1996966" y="2438400"/>
            <a:ext cx="457200" cy="304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1996966" y="3200400"/>
            <a:ext cx="457200" cy="304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1996966" y="3581400"/>
            <a:ext cx="457200" cy="304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Left-Right Arrow 46"/>
          <p:cNvSpPr/>
          <p:nvPr/>
        </p:nvSpPr>
        <p:spPr>
          <a:xfrm>
            <a:off x="2682766" y="3018020"/>
            <a:ext cx="1447800" cy="38100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Left-Right Arrow 50"/>
          <p:cNvSpPr/>
          <p:nvPr/>
        </p:nvSpPr>
        <p:spPr>
          <a:xfrm>
            <a:off x="6568966" y="3001780"/>
            <a:ext cx="1447800" cy="38100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1524000" y="7620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Deployment Model 1: 1 Server, 1 Database, 1 ETLV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397766" y="1443335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PostgreSQL RDS </a:t>
            </a:r>
            <a:r>
              <a:rPr lang="en-US" sz="1600" dirty="0">
                <a:solidFill>
                  <a:schemeClr val="bg1"/>
                </a:solidFill>
              </a:rPr>
              <a:t>(m4.xlarge)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6" name="Flowchart: Magnetic Disk 55"/>
          <p:cNvSpPr/>
          <p:nvPr/>
        </p:nvSpPr>
        <p:spPr>
          <a:xfrm>
            <a:off x="5425966" y="5257800"/>
            <a:ext cx="381000" cy="381000"/>
          </a:xfrm>
          <a:prstGeom prst="flowChartMagneticDisk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Flowchart: Magnetic Disk 56"/>
          <p:cNvSpPr/>
          <p:nvPr/>
        </p:nvSpPr>
        <p:spPr>
          <a:xfrm>
            <a:off x="5044966" y="5273842"/>
            <a:ext cx="458780" cy="364958"/>
          </a:xfrm>
          <a:prstGeom prst="flowChartMagneticDisk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Flowchart: Magnetic Disk 57"/>
          <p:cNvSpPr/>
          <p:nvPr/>
        </p:nvSpPr>
        <p:spPr>
          <a:xfrm>
            <a:off x="4663966" y="5273842"/>
            <a:ext cx="458780" cy="364958"/>
          </a:xfrm>
          <a:prstGeom prst="flowChartMagneticDisk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4511566" y="5638800"/>
            <a:ext cx="1823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Source/Targets</a:t>
            </a:r>
          </a:p>
        </p:txBody>
      </p:sp>
      <p:sp>
        <p:nvSpPr>
          <p:cNvPr id="60" name="Up-Down Arrow 59"/>
          <p:cNvSpPr/>
          <p:nvPr/>
        </p:nvSpPr>
        <p:spPr>
          <a:xfrm>
            <a:off x="4968766" y="4800600"/>
            <a:ext cx="228600" cy="3810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1844566" y="1905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Clients</a:t>
            </a:r>
          </a:p>
        </p:txBody>
      </p:sp>
      <p:sp>
        <p:nvSpPr>
          <p:cNvPr id="31" name="Rounded Rectangular Callout 30"/>
          <p:cNvSpPr/>
          <p:nvPr/>
        </p:nvSpPr>
        <p:spPr bwMode="auto">
          <a:xfrm>
            <a:off x="5959366" y="4876800"/>
            <a:ext cx="3429000" cy="685800"/>
          </a:xfrm>
          <a:prstGeom prst="wedgeRoundRectCallout">
            <a:avLst/>
          </a:prstGeom>
          <a:noFill/>
          <a:ln w="9525" cap="flat" cmpd="sng" algn="ctr">
            <a:solidFill>
              <a:srgbClr val="FD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Tx/>
              <a:buChar char="•"/>
            </a:pPr>
            <a:r>
              <a:rPr lang="en-US" dirty="0">
                <a:latin typeface="Arial" charset="0"/>
              </a:rPr>
              <a:t>Oracle, SQL Server, Netezza, Hive, Teradata, DB2…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539766" y="4038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Windows</a:t>
            </a:r>
          </a:p>
        </p:txBody>
      </p:sp>
    </p:spTree>
    <p:extLst>
      <p:ext uri="{BB962C8B-B14F-4D97-AF65-F5344CB8AC3E}">
        <p14:creationId xmlns:p14="http://schemas.microsoft.com/office/powerpoint/2010/main" val="1165248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ETL Validator Architecture</a:t>
            </a:r>
          </a:p>
        </p:txBody>
      </p:sp>
    </p:spTree>
    <p:extLst>
      <p:ext uri="{BB962C8B-B14F-4D97-AF65-F5344CB8AC3E}">
        <p14:creationId xmlns:p14="http://schemas.microsoft.com/office/powerpoint/2010/main" val="1419701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52360" y="152400"/>
            <a:ext cx="1847850" cy="6477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6" name="Picture 7" descr="http://www.marcolotz.com/wp-content/uploads/2014/05/transparentHadoop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105400"/>
            <a:ext cx="1942761" cy="1359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3462160" y="152400"/>
            <a:ext cx="7848600" cy="6477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sz="160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436" y="1828800"/>
            <a:ext cx="1630141" cy="10955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235" y="626360"/>
            <a:ext cx="1373205" cy="1043635"/>
          </a:xfrm>
          <a:prstGeom prst="rect">
            <a:avLst/>
          </a:prstGeom>
        </p:spPr>
      </p:pic>
      <p:pic>
        <p:nvPicPr>
          <p:cNvPr id="1030" name="Picture 6" descr="code, page, source, xml ic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263" y="3124200"/>
            <a:ext cx="792449" cy="66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document, file ico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263" y="3206805"/>
            <a:ext cx="703897" cy="703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464508" y="1535668"/>
            <a:ext cx="1464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b="1" dirty="0">
                <a:solidFill>
                  <a:srgbClr val="0070C0"/>
                </a:solidFill>
                <a:latin typeface="Calibri"/>
              </a:rPr>
              <a:t>Applications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90460" y="2678668"/>
            <a:ext cx="1790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0070C0"/>
                </a:solidFill>
              </a:defRPr>
            </a:lvl1pPr>
          </a:lstStyle>
          <a:p>
            <a:pPr defTabSz="914400"/>
            <a:r>
              <a:rPr lang="en-US" dirty="0">
                <a:latin typeface="Calibri"/>
              </a:rPr>
              <a:t>Data Warehouse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64508" y="3927673"/>
            <a:ext cx="1616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0070C0"/>
                </a:solidFill>
              </a:defRPr>
            </a:lvl1pPr>
          </a:lstStyle>
          <a:p>
            <a:pPr defTabSz="914400"/>
            <a:r>
              <a:rPr lang="en-US" dirty="0">
                <a:latin typeface="Calibri"/>
              </a:rPr>
              <a:t>Flat Files/XML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09561" y="5052536"/>
            <a:ext cx="903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0070C0"/>
                </a:solidFill>
              </a:defRPr>
            </a:lvl1pPr>
          </a:lstStyle>
          <a:p>
            <a:pPr defTabSz="914400"/>
            <a:r>
              <a:rPr lang="en-US" dirty="0">
                <a:latin typeface="Calibri"/>
              </a:rPr>
              <a:t>Cloud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80985" y="61076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0070C0"/>
                </a:solidFill>
              </a:defRPr>
            </a:lvl1pPr>
          </a:lstStyle>
          <a:p>
            <a:pPr defTabSz="914400"/>
            <a:r>
              <a:rPr lang="en-US" dirty="0">
                <a:latin typeface="Calibri"/>
              </a:rPr>
              <a:t>Big Data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919360" y="2286000"/>
            <a:ext cx="6934200" cy="189267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 defTabSz="914400"/>
            <a:r>
              <a:rPr lang="en-US" sz="2400" b="1" dirty="0">
                <a:solidFill>
                  <a:srgbClr val="0070C0"/>
                </a:solidFill>
                <a:latin typeface="Calibri"/>
              </a:rPr>
              <a:t>J2EE Server (Tomcat)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354664" y="2851768"/>
            <a:ext cx="1926896" cy="4933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2000" dirty="0">
                <a:solidFill>
                  <a:prstClr val="white"/>
                </a:solidFill>
                <a:latin typeface="Calibri"/>
              </a:rPr>
              <a:t>Scheduler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6433960" y="2851768"/>
            <a:ext cx="1926896" cy="4933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2000" dirty="0">
                <a:solidFill>
                  <a:prstClr val="white"/>
                </a:solidFill>
                <a:latin typeface="Calibri"/>
              </a:rPr>
              <a:t>ETL Engine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8567560" y="2851768"/>
            <a:ext cx="1905000" cy="4933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2000" dirty="0">
                <a:solidFill>
                  <a:prstClr val="white"/>
                </a:solidFill>
                <a:latin typeface="Calibri"/>
              </a:rPr>
              <a:t>File Watcher</a:t>
            </a:r>
          </a:p>
        </p:txBody>
      </p:sp>
      <p:sp>
        <p:nvSpPr>
          <p:cNvPr id="13" name="Flowchart: Magnetic Disk 12"/>
          <p:cNvSpPr/>
          <p:nvPr/>
        </p:nvSpPr>
        <p:spPr>
          <a:xfrm>
            <a:off x="3995560" y="4419600"/>
            <a:ext cx="3124200" cy="1981200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/>
            <a:endParaRPr lang="en-US" sz="2400" b="1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25" name="Flowchart: Magnetic Disk 24"/>
          <p:cNvSpPr/>
          <p:nvPr/>
        </p:nvSpPr>
        <p:spPr>
          <a:xfrm>
            <a:off x="7626008" y="4419600"/>
            <a:ext cx="3075152" cy="1981200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/>
            <a:endParaRPr lang="en-US" sz="2400" b="1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354664" y="5165149"/>
            <a:ext cx="2384096" cy="4736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2000" dirty="0">
                <a:solidFill>
                  <a:prstClr val="white"/>
                </a:solidFill>
                <a:latin typeface="Calibri"/>
              </a:rPr>
              <a:t>Test Case Metadata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801522" y="4539763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0070C0"/>
                </a:solidFill>
              </a:defRPr>
            </a:lvl1pPr>
          </a:lstStyle>
          <a:p>
            <a:pPr defTabSz="914400"/>
            <a:r>
              <a:rPr lang="en-US" sz="2400" dirty="0">
                <a:latin typeface="Calibri"/>
              </a:rPr>
              <a:t>Repository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306722" y="4506388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0070C0"/>
                </a:solidFill>
              </a:defRPr>
            </a:lvl1pPr>
          </a:lstStyle>
          <a:p>
            <a:pPr defTabSz="914400"/>
            <a:r>
              <a:rPr lang="en-US" sz="2400" dirty="0" err="1">
                <a:latin typeface="Calibri"/>
              </a:rPr>
              <a:t>Workschema</a:t>
            </a:r>
            <a:endParaRPr lang="en-US" sz="2400" dirty="0">
              <a:latin typeface="Calibri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8251812" y="5165149"/>
            <a:ext cx="1926896" cy="4736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2000" dirty="0">
                <a:solidFill>
                  <a:prstClr val="white"/>
                </a:solidFill>
                <a:latin typeface="Calibri"/>
              </a:rPr>
              <a:t>Test Data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8251812" y="5786734"/>
            <a:ext cx="1959910" cy="4616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2000" dirty="0">
                <a:solidFill>
                  <a:prstClr val="white"/>
                </a:solidFill>
                <a:latin typeface="Calibri"/>
              </a:rPr>
              <a:t>Data Validations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4528960" y="5786735"/>
            <a:ext cx="1981200" cy="4616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2000" dirty="0">
                <a:solidFill>
                  <a:prstClr val="white"/>
                </a:solidFill>
                <a:latin typeface="Calibri"/>
              </a:rPr>
              <a:t>Test Results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919360" y="730904"/>
            <a:ext cx="6934200" cy="12502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 defTabSz="914400"/>
            <a:r>
              <a:rPr lang="en-US" sz="2400" b="1" dirty="0">
                <a:solidFill>
                  <a:srgbClr val="0070C0"/>
                </a:solidFill>
                <a:latin typeface="Calibri"/>
              </a:rPr>
              <a:t>Windows Client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4354664" y="1295400"/>
            <a:ext cx="1926896" cy="4974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2000" dirty="0">
                <a:solidFill>
                  <a:prstClr val="white"/>
                </a:solidFill>
                <a:latin typeface="Calibri"/>
              </a:rPr>
              <a:t>Test Cases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6488264" y="1295400"/>
            <a:ext cx="1926896" cy="4974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2000" dirty="0">
                <a:solidFill>
                  <a:prstClr val="white"/>
                </a:solidFill>
                <a:latin typeface="Calibri"/>
              </a:rPr>
              <a:t>Test Plans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8567560" y="1295400"/>
            <a:ext cx="1926896" cy="4974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2000" dirty="0">
                <a:solidFill>
                  <a:prstClr val="white"/>
                </a:solidFill>
                <a:latin typeface="Calibri"/>
              </a:rPr>
              <a:t>Data Sources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89704" y="162580"/>
            <a:ext cx="2164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800" b="1" dirty="0">
                <a:solidFill>
                  <a:prstClr val="white"/>
                </a:solidFill>
                <a:latin typeface="Calibri"/>
              </a:rPr>
              <a:t>ETL Validator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252360" y="147935"/>
            <a:ext cx="184785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0070C0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defTabSz="914400"/>
            <a:r>
              <a:rPr lang="en-US" sz="2400" dirty="0">
                <a:latin typeface="Calibri"/>
              </a:rPr>
              <a:t>Data Sources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5918296" y="3539587"/>
            <a:ext cx="2958224" cy="4525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2000" dirty="0">
                <a:solidFill>
                  <a:prstClr val="white"/>
                </a:solidFill>
                <a:latin typeface="Calibri"/>
              </a:rPr>
              <a:t>Web-based Reports</a:t>
            </a:r>
          </a:p>
        </p:txBody>
      </p:sp>
      <p:sp>
        <p:nvSpPr>
          <p:cNvPr id="2" name="AutoShape 2" descr="Image result for cloud"/>
          <p:cNvSpPr>
            <a:spLocks noChangeAspect="1" noChangeArrowheads="1"/>
          </p:cNvSpPr>
          <p:nvPr/>
        </p:nvSpPr>
        <p:spPr bwMode="auto">
          <a:xfrm>
            <a:off x="6052960" y="323276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 sz="160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904" y="4189251"/>
            <a:ext cx="1032742" cy="1032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5556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ETL Validator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1125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Client: This is Windows based and is a thick client. Supported versions are Windows 7, 10, Windows Server</a:t>
            </a:r>
          </a:p>
          <a:p>
            <a:endParaRPr lang="en-US" dirty="0"/>
          </a:p>
          <a:p>
            <a:r>
              <a:rPr lang="en-US" dirty="0"/>
              <a:t>Server: The server of ETL Validator's consists of two archive files which can be deployed on any standard J2EE container such as Apache Tomcat.</a:t>
            </a:r>
            <a:br>
              <a:rPr lang="en-US" dirty="0"/>
            </a:br>
            <a:r>
              <a:rPr lang="en-US" dirty="0"/>
              <a:t>---Java 1.8 or above. ETL Validator Complete comes with an embedded 64-bit JRE.</a:t>
            </a:r>
            <a:br>
              <a:rPr lang="en-US" dirty="0"/>
            </a:br>
            <a:r>
              <a:rPr lang="en-US" dirty="0"/>
              <a:t>---J2EE Application server : Tomcat</a:t>
            </a:r>
            <a:br>
              <a:rPr lang="en-US" dirty="0"/>
            </a:br>
            <a:endParaRPr lang="en-US" dirty="0"/>
          </a:p>
          <a:p>
            <a:r>
              <a:rPr lang="en-US" dirty="0"/>
              <a:t>Repository: Repository requires an Oracle 11g/12c database or a PostgreSQL 10.3 database. Two database users (one for repository and the other for </a:t>
            </a:r>
            <a:r>
              <a:rPr lang="en-US" dirty="0" err="1"/>
              <a:t>workschema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745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11506200" cy="498316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Client : </a:t>
            </a:r>
            <a:br>
              <a:rPr lang="en-US" dirty="0"/>
            </a:br>
            <a:r>
              <a:rPr lang="en-US" dirty="0"/>
              <a:t>Processor - Minimum: Dual-core processor minimum </a:t>
            </a:r>
            <a:br>
              <a:rPr lang="en-US" dirty="0"/>
            </a:br>
            <a:r>
              <a:rPr lang="en-US" dirty="0"/>
              <a:t>Memory - Minimum: 4 GB RAM minimum ~ Recommended: 8 GB or more </a:t>
            </a:r>
            <a:br>
              <a:rPr lang="en-US" dirty="0"/>
            </a:br>
            <a:r>
              <a:rPr lang="en-US" dirty="0"/>
              <a:t>Hard drive - Minimum: 2 GB of hard-disk space  </a:t>
            </a:r>
            <a:br>
              <a:rPr lang="en-US" dirty="0"/>
            </a:br>
            <a:r>
              <a:rPr lang="en-US" dirty="0"/>
              <a:t>Display dimensions of 1366x768 or greater </a:t>
            </a:r>
            <a:br>
              <a:rPr lang="en-US" dirty="0"/>
            </a:br>
            <a:r>
              <a:rPr lang="en-US" dirty="0"/>
              <a:t>Operating System – Windows 10, 7, Windows Server 2008 or later (Virtual or Physical)</a:t>
            </a:r>
            <a:br>
              <a:rPr lang="en-US" dirty="0"/>
            </a:br>
            <a:endParaRPr lang="en-US" dirty="0"/>
          </a:p>
          <a:p>
            <a:r>
              <a:rPr lang="en-US" dirty="0"/>
              <a:t>Server : </a:t>
            </a:r>
            <a:br>
              <a:rPr lang="en-US" dirty="0"/>
            </a:br>
            <a:r>
              <a:rPr lang="en-US" dirty="0"/>
              <a:t>Processor - Minimum: Dual-core processor ~ Recommended: Dual CPU, Quad-core processor or better </a:t>
            </a:r>
            <a:br>
              <a:rPr lang="en-US" dirty="0"/>
            </a:br>
            <a:r>
              <a:rPr lang="en-US" dirty="0"/>
              <a:t>Memory - Minimum: 4 GB RAM ~ Recommended: 32 GB or more </a:t>
            </a:r>
            <a:br>
              <a:rPr lang="en-US" dirty="0"/>
            </a:br>
            <a:r>
              <a:rPr lang="en-US" dirty="0"/>
              <a:t>Hard drive - Minimum: 100 GB ~ Recommended: 500 GB or more </a:t>
            </a:r>
            <a:r>
              <a:rPr lang="en-AU" dirty="0"/>
              <a:t>SSD hard drive</a:t>
            </a:r>
            <a:br>
              <a:rPr lang="en-AU" dirty="0"/>
            </a:br>
            <a:r>
              <a:rPr lang="en-US" dirty="0"/>
              <a:t>Operating System – Windows Server 2008 or later, Linux (Virtual or Physical)</a:t>
            </a:r>
          </a:p>
        </p:txBody>
      </p:sp>
    </p:spTree>
    <p:extLst>
      <p:ext uri="{BB962C8B-B14F-4D97-AF65-F5344CB8AC3E}">
        <p14:creationId xmlns:p14="http://schemas.microsoft.com/office/powerpoint/2010/main" val="4061513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ETL Validator Complete: Deployment</a:t>
            </a:r>
          </a:p>
          <a:p>
            <a:pPr lvl="1"/>
            <a:r>
              <a:rPr lang="en-US" sz="1800" dirty="0"/>
              <a:t>Ideal for pilots and Solo (single) license users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581400" y="914400"/>
            <a:ext cx="5562600" cy="4419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9906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One Machine (Laptop/Desktop)</a:t>
            </a:r>
          </a:p>
        </p:txBody>
      </p:sp>
      <p:sp>
        <p:nvSpPr>
          <p:cNvPr id="6" name="Flowchart: Magnetic Disk 5"/>
          <p:cNvSpPr/>
          <p:nvPr/>
        </p:nvSpPr>
        <p:spPr>
          <a:xfrm>
            <a:off x="6477000" y="1600200"/>
            <a:ext cx="2209800" cy="1752600"/>
          </a:xfrm>
          <a:prstGeom prst="flowChartMagneticDisk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858000" y="2286000"/>
            <a:ext cx="13716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WorkSchema</a:t>
            </a:r>
            <a:endParaRPr lang="en-US" sz="1400" dirty="0"/>
          </a:p>
        </p:txBody>
      </p:sp>
      <p:sp>
        <p:nvSpPr>
          <p:cNvPr id="8" name="Rounded Rectangle 7"/>
          <p:cNvSpPr/>
          <p:nvPr/>
        </p:nvSpPr>
        <p:spPr>
          <a:xfrm>
            <a:off x="6858000" y="2819400"/>
            <a:ext cx="13716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Repository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324600" y="3886200"/>
            <a:ext cx="2438400" cy="838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dirty="0"/>
              <a:t>Apache Tomcat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934200" y="3962400"/>
            <a:ext cx="14478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ETLV Server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038600" y="1371600"/>
            <a:ext cx="1219200" cy="3429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Client</a:t>
            </a:r>
          </a:p>
        </p:txBody>
      </p:sp>
      <p:sp>
        <p:nvSpPr>
          <p:cNvPr id="12" name="Left-Right Arrow 11"/>
          <p:cNvSpPr/>
          <p:nvPr/>
        </p:nvSpPr>
        <p:spPr>
          <a:xfrm>
            <a:off x="5289756" y="2362200"/>
            <a:ext cx="1187244" cy="228600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-Down Arrow 12"/>
          <p:cNvSpPr/>
          <p:nvPr/>
        </p:nvSpPr>
        <p:spPr>
          <a:xfrm>
            <a:off x="7467600" y="3382296"/>
            <a:ext cx="228600" cy="381000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Magnetic Disk 13"/>
          <p:cNvSpPr/>
          <p:nvPr/>
        </p:nvSpPr>
        <p:spPr>
          <a:xfrm>
            <a:off x="6781800" y="5486400"/>
            <a:ext cx="533400" cy="533400"/>
          </a:xfrm>
          <a:prstGeom prst="flowChartMagneticDisk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6400800" y="5502442"/>
            <a:ext cx="533400" cy="533400"/>
          </a:xfrm>
          <a:prstGeom prst="flowChartMagneticDisk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lowchart: Magnetic Disk 15"/>
          <p:cNvSpPr/>
          <p:nvPr/>
        </p:nvSpPr>
        <p:spPr>
          <a:xfrm>
            <a:off x="6019800" y="5502442"/>
            <a:ext cx="533400" cy="533400"/>
          </a:xfrm>
          <a:prstGeom prst="flowChartMagneticDisk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299158" y="5562600"/>
            <a:ext cx="1997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Source/Targets</a:t>
            </a:r>
          </a:p>
        </p:txBody>
      </p:sp>
      <p:pic>
        <p:nvPicPr>
          <p:cNvPr id="18" name="Picture 2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0438" y="2761593"/>
            <a:ext cx="795338" cy="754794"/>
          </a:xfrm>
          <a:prstGeom prst="rect">
            <a:avLst/>
          </a:prstGeom>
          <a:noFill/>
        </p:spPr>
      </p:pic>
      <p:sp>
        <p:nvSpPr>
          <p:cNvPr id="19" name="Left-Right Arrow 18"/>
          <p:cNvSpPr/>
          <p:nvPr/>
        </p:nvSpPr>
        <p:spPr>
          <a:xfrm>
            <a:off x="5257800" y="4267200"/>
            <a:ext cx="1066800" cy="228600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-Down Arrow 19"/>
          <p:cNvSpPr/>
          <p:nvPr/>
        </p:nvSpPr>
        <p:spPr>
          <a:xfrm>
            <a:off x="6934200" y="4800600"/>
            <a:ext cx="228600" cy="533400"/>
          </a:xfrm>
          <a:prstGeom prst="up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858000" y="1676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PostgreSQL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Enterprise Deployment Options</a:t>
            </a:r>
          </a:p>
          <a:p>
            <a:pPr lvl="1"/>
            <a:r>
              <a:rPr lang="en-US" sz="1800" dirty="0"/>
              <a:t>Ideal for deployments with more than two licensed users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agnetic Disk 3"/>
          <p:cNvSpPr/>
          <p:nvPr/>
        </p:nvSpPr>
        <p:spPr>
          <a:xfrm>
            <a:off x="7940566" y="1524000"/>
            <a:ext cx="2209800" cy="3048000"/>
          </a:xfrm>
          <a:prstGeom prst="flowChartMagneticDisk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0"/>
          <p:cNvGrpSpPr/>
          <p:nvPr/>
        </p:nvGrpSpPr>
        <p:grpSpPr>
          <a:xfrm>
            <a:off x="8169166" y="2743200"/>
            <a:ext cx="1752600" cy="838200"/>
            <a:chOff x="9144000" y="3352800"/>
            <a:chExt cx="1752600" cy="838200"/>
          </a:xfrm>
        </p:grpSpPr>
        <p:sp>
          <p:nvSpPr>
            <p:cNvPr id="7" name="Rounded Rectangle 6"/>
            <p:cNvSpPr/>
            <p:nvPr/>
          </p:nvSpPr>
          <p:spPr>
            <a:xfrm>
              <a:off x="9144000" y="3352800"/>
              <a:ext cx="1752600" cy="8382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372600" y="3429000"/>
              <a:ext cx="12192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Repository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9372600" y="3810000"/>
              <a:ext cx="12192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Work </a:t>
              </a:r>
              <a:r>
                <a:rPr lang="en-US" sz="1100" dirty="0"/>
                <a:t>Schema</a:t>
              </a:r>
              <a:r>
                <a:rPr lang="en-US" sz="1400" dirty="0"/>
                <a:t> 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668000" y="3505200"/>
              <a:ext cx="15240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</a:rPr>
                <a:t>DEV</a:t>
              </a:r>
            </a:p>
          </p:txBody>
        </p:sp>
      </p:grpSp>
      <p:sp>
        <p:nvSpPr>
          <p:cNvPr id="23" name="Rounded Rectangle 22"/>
          <p:cNvSpPr/>
          <p:nvPr/>
        </p:nvSpPr>
        <p:spPr>
          <a:xfrm>
            <a:off x="3749566" y="1295400"/>
            <a:ext cx="2819400" cy="32766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4359166" y="2819400"/>
            <a:ext cx="1828800" cy="685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Tomcat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5806966" y="2895600"/>
            <a:ext cx="228600" cy="4572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ETLV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282966" y="1600200"/>
            <a:ext cx="1905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Server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1996966" y="2819400"/>
            <a:ext cx="457200" cy="304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1996966" y="2438400"/>
            <a:ext cx="457200" cy="304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1996966" y="3200400"/>
            <a:ext cx="457200" cy="304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1996966" y="3581400"/>
            <a:ext cx="457200" cy="304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Left-Right Arrow 46"/>
          <p:cNvSpPr/>
          <p:nvPr/>
        </p:nvSpPr>
        <p:spPr>
          <a:xfrm>
            <a:off x="2682766" y="3018020"/>
            <a:ext cx="1447800" cy="38100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Left-Right Arrow 50"/>
          <p:cNvSpPr/>
          <p:nvPr/>
        </p:nvSpPr>
        <p:spPr>
          <a:xfrm>
            <a:off x="6568966" y="3001780"/>
            <a:ext cx="1447800" cy="38100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1524000" y="7620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Deployment Model 1: 1 Server, 1 Database, 1 ETLV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550166" y="1905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Database</a:t>
            </a:r>
          </a:p>
        </p:txBody>
      </p:sp>
      <p:sp>
        <p:nvSpPr>
          <p:cNvPr id="56" name="Flowchart: Magnetic Disk 55"/>
          <p:cNvSpPr/>
          <p:nvPr/>
        </p:nvSpPr>
        <p:spPr>
          <a:xfrm>
            <a:off x="5425966" y="5257800"/>
            <a:ext cx="381000" cy="381000"/>
          </a:xfrm>
          <a:prstGeom prst="flowChartMagneticDisk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Flowchart: Magnetic Disk 56"/>
          <p:cNvSpPr/>
          <p:nvPr/>
        </p:nvSpPr>
        <p:spPr>
          <a:xfrm>
            <a:off x="5044966" y="5273842"/>
            <a:ext cx="458780" cy="364958"/>
          </a:xfrm>
          <a:prstGeom prst="flowChartMagneticDisk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Flowchart: Magnetic Disk 57"/>
          <p:cNvSpPr/>
          <p:nvPr/>
        </p:nvSpPr>
        <p:spPr>
          <a:xfrm>
            <a:off x="4663966" y="5273842"/>
            <a:ext cx="458780" cy="364958"/>
          </a:xfrm>
          <a:prstGeom prst="flowChartMagneticDisk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4511566" y="5638800"/>
            <a:ext cx="1823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Source/Targets</a:t>
            </a:r>
          </a:p>
        </p:txBody>
      </p:sp>
      <p:sp>
        <p:nvSpPr>
          <p:cNvPr id="60" name="Up-Down Arrow 59"/>
          <p:cNvSpPr/>
          <p:nvPr/>
        </p:nvSpPr>
        <p:spPr>
          <a:xfrm>
            <a:off x="4968766" y="4800600"/>
            <a:ext cx="228600" cy="3810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1844566" y="1905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Clients</a:t>
            </a:r>
          </a:p>
        </p:txBody>
      </p:sp>
      <p:sp>
        <p:nvSpPr>
          <p:cNvPr id="28" name="Flowchart: Magnetic Disk 27"/>
          <p:cNvSpPr/>
          <p:nvPr/>
        </p:nvSpPr>
        <p:spPr>
          <a:xfrm>
            <a:off x="8092966" y="4267200"/>
            <a:ext cx="685800" cy="457200"/>
          </a:xfrm>
          <a:prstGeom prst="flowChartMagneticDisk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ular Callout 30"/>
          <p:cNvSpPr/>
          <p:nvPr/>
        </p:nvSpPr>
        <p:spPr bwMode="auto">
          <a:xfrm>
            <a:off x="5959366" y="4876800"/>
            <a:ext cx="3429000" cy="685800"/>
          </a:xfrm>
          <a:prstGeom prst="wedgeRoundRectCallout">
            <a:avLst/>
          </a:prstGeom>
          <a:noFill/>
          <a:ln w="9525" cap="flat" cmpd="sng" algn="ctr">
            <a:solidFill>
              <a:srgbClr val="FD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Tx/>
              <a:buChar char="•"/>
            </a:pPr>
            <a:r>
              <a:rPr lang="en-US" dirty="0">
                <a:latin typeface="Arial" charset="0"/>
              </a:rPr>
              <a:t>Oracle, SQL Server, Netezza, Hive, Teradata, DB2…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539766" y="4038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Windows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2_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D0000"/>
      </a:accent1>
      <a:accent2>
        <a:srgbClr val="C0C0C0"/>
      </a:accent2>
      <a:accent3>
        <a:srgbClr val="FFFFFF"/>
      </a:accent3>
      <a:accent4>
        <a:srgbClr val="000000"/>
      </a:accent4>
      <a:accent5>
        <a:srgbClr val="FEAAAA"/>
      </a:accent5>
      <a:accent6>
        <a:srgbClr val="AEAEAE"/>
      </a:accent6>
      <a:hlink>
        <a:srgbClr val="4D4D4D"/>
      </a:hlink>
      <a:folHlink>
        <a:srgbClr val="667263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D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accent1"/>
          </a:buClr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D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accent1"/>
          </a:buClr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D0000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FEAAAA"/>
        </a:accent5>
        <a:accent6>
          <a:srgbClr val="AEAEAE"/>
        </a:accent6>
        <a:hlink>
          <a:srgbClr val="4D4D4D"/>
        </a:hlink>
        <a:folHlink>
          <a:srgbClr val="66726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racleTheme1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D0000"/>
      </a:accent1>
      <a:accent2>
        <a:srgbClr val="C0C0C0"/>
      </a:accent2>
      <a:accent3>
        <a:srgbClr val="FFFFFF"/>
      </a:accent3>
      <a:accent4>
        <a:srgbClr val="000000"/>
      </a:accent4>
      <a:accent5>
        <a:srgbClr val="FEAAAA"/>
      </a:accent5>
      <a:accent6>
        <a:srgbClr val="AEAEAE"/>
      </a:accent6>
      <a:hlink>
        <a:srgbClr val="4D4D4D"/>
      </a:hlink>
      <a:folHlink>
        <a:srgbClr val="667263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D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accent1"/>
          </a:buClr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D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accent1"/>
          </a:buClr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D0000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FEAAAA"/>
        </a:accent5>
        <a:accent6>
          <a:srgbClr val="AEAEAE"/>
        </a:accent6>
        <a:hlink>
          <a:srgbClr val="4D4D4D"/>
        </a:hlink>
        <a:folHlink>
          <a:srgbClr val="66726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13413</TotalTime>
  <Words>400</Words>
  <Application>Microsoft Office PowerPoint</Application>
  <PresentationFormat>Widescreen</PresentationFormat>
  <Paragraphs>263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MS PGothic</vt:lpstr>
      <vt:lpstr>MS PGothic</vt:lpstr>
      <vt:lpstr>Arial</vt:lpstr>
      <vt:lpstr>Calibri</vt:lpstr>
      <vt:lpstr>Times</vt:lpstr>
      <vt:lpstr>22_blank</vt:lpstr>
      <vt:lpstr>OracleTheme1</vt:lpstr>
      <vt:lpstr>Office Theme</vt:lpstr>
      <vt:lpstr>PowerPoint Presentation</vt:lpstr>
      <vt:lpstr>PowerPoint Presentation</vt:lpstr>
      <vt:lpstr>PowerPoint Presentation</vt:lpstr>
      <vt:lpstr>ETL Validator Components</vt:lpstr>
      <vt:lpstr>Hardware Requirements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Oracle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CRM OnDemand Roadmap January, 2011</dc:title>
  <dc:creator>julie adams</dc:creator>
  <cp:lastModifiedBy>Narendar Yalamanchilli</cp:lastModifiedBy>
  <cp:revision>1557</cp:revision>
  <dcterms:created xsi:type="dcterms:W3CDTF">2011-01-03T17:46:25Z</dcterms:created>
  <dcterms:modified xsi:type="dcterms:W3CDTF">2018-04-24T03:14:18Z</dcterms:modified>
</cp:coreProperties>
</file>