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  <p:sldMasterId id="2147483818" r:id="rId2"/>
  </p:sldMasterIdLst>
  <p:notesMasterIdLst>
    <p:notesMasterId r:id="rId14"/>
  </p:notesMasterIdLst>
  <p:sldIdLst>
    <p:sldId id="519" r:id="rId3"/>
    <p:sldId id="541" r:id="rId4"/>
    <p:sldId id="570" r:id="rId5"/>
    <p:sldId id="571" r:id="rId6"/>
    <p:sldId id="552" r:id="rId7"/>
    <p:sldId id="572" r:id="rId8"/>
    <p:sldId id="573" r:id="rId9"/>
    <p:sldId id="575" r:id="rId10"/>
    <p:sldId id="574" r:id="rId11"/>
    <p:sldId id="576" r:id="rId12"/>
    <p:sldId id="550" r:id="rId13"/>
  </p:sldIdLst>
  <p:sldSz cx="9144000" cy="6858000" type="screen4x3"/>
  <p:notesSz cx="6858000" cy="9144000"/>
  <p:defaultTextStyle>
    <a:defPPr>
      <a:defRPr lang="en-US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0D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5878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1BD24-939F-4674-9FB7-0C9386DCD214}" type="datetimeFigureOut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A649E-B1FB-4C0C-90F5-39D6B63609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66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spcBef>
                <a:spcPct val="0"/>
              </a:spcBef>
            </a:pPr>
            <a:fld id="{0DBDFB40-83A6-4A54-9189-05AA74816178}" type="slidenum">
              <a:rPr lang="en-US" sz="1200" b="0">
                <a:solidFill>
                  <a:schemeClr val="tx1"/>
                </a:solidFill>
                <a:latin typeface="Times" pitchFamily="18" charset="0"/>
              </a:rPr>
              <a:pPr algn="r" eaLnBrk="0" hangingPunct="0">
                <a:spcBef>
                  <a:spcPct val="0"/>
                </a:spcBef>
              </a:pPr>
              <a:t>1</a:t>
            </a:fld>
            <a:endParaRPr lang="en-US" sz="1200" b="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4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74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992"/>
            <a:ext cx="5029200" cy="4115194"/>
          </a:xfrm>
          <a:noFill/>
          <a:ln/>
        </p:spPr>
        <p:txBody>
          <a:bodyPr lIns="89940" tIns="44970" rIns="89940" bIns="44970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2" descr="Oracle"/>
          <p:cNvSpPr>
            <a:spLocks noChangeAspect="1" noChangeArrowheads="1"/>
          </p:cNvSpPr>
          <p:nvPr/>
        </p:nvSpPr>
        <p:spPr bwMode="auto">
          <a:xfrm>
            <a:off x="914400" y="4343406"/>
            <a:ext cx="2895600" cy="3619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rgbClr val="ADADAD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19" tIns="45710" rIns="91419" bIns="4571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sp>
        <p:nvSpPr>
          <p:cNvPr id="6" name="Picture 4" descr="Tall Red"/>
          <p:cNvSpPr>
            <a:spLocks noChangeAspect="1" noChangeArrowheads="1"/>
          </p:cNvSpPr>
          <p:nvPr/>
        </p:nvSpPr>
        <p:spPr bwMode="auto">
          <a:xfrm>
            <a:off x="0" y="914406"/>
            <a:ext cx="9144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Picture 5" descr="Wide Red"/>
          <p:cNvSpPr>
            <a:spLocks noChangeAspect="1" noChangeArrowheads="1"/>
          </p:cNvSpPr>
          <p:nvPr/>
        </p:nvSpPr>
        <p:spPr bwMode="auto">
          <a:xfrm>
            <a:off x="3736984" y="914406"/>
            <a:ext cx="540702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Picture 9" descr="blackguy"/>
          <p:cNvSpPr>
            <a:spLocks noChangeAspect="1" noChangeArrowheads="1"/>
          </p:cNvSpPr>
          <p:nvPr/>
        </p:nvSpPr>
        <p:spPr bwMode="auto">
          <a:xfrm>
            <a:off x="914408" y="720731"/>
            <a:ext cx="3065463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4800618"/>
            <a:ext cx="7772400" cy="860425"/>
          </a:xfrm>
        </p:spPr>
        <p:txBody>
          <a:bodyPr lIns="91419" tIns="45710" rIns="91419" bIns="45710"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715000"/>
            <a:ext cx="6400800" cy="762000"/>
          </a:xfrm>
        </p:spPr>
        <p:txBody>
          <a:bodyPr lIns="91419" tIns="45710" rIns="91419" bIns="45710"/>
          <a:lstStyle>
            <a:lvl1pPr marL="0" indent="0">
              <a:spcBef>
                <a:spcPct val="0"/>
              </a:spcBef>
              <a:buFontTx/>
              <a:buNone/>
              <a:defRPr sz="1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51" y="304800"/>
            <a:ext cx="194627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11" y="304800"/>
            <a:ext cx="56864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2819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 anchorCtr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4D4D4D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sp>
        <p:nvSpPr>
          <p:cNvPr id="4" name="Picture 4" descr="Oracle RED"/>
          <p:cNvSpPr>
            <a:spLocks noChangeAspect="1" noChangeArrowheads="1"/>
          </p:cNvSpPr>
          <p:nvPr/>
        </p:nvSpPr>
        <p:spPr bwMode="auto">
          <a:xfrm>
            <a:off x="914400" y="4343406"/>
            <a:ext cx="289560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914400"/>
            <a:ext cx="914400" cy="2819400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733800" y="914400"/>
            <a:ext cx="5410200" cy="2819400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rgbClr val="ADADAD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1419" tIns="45710" rIns="91419" bIns="45710" anchor="ctr" anchorCtr="1"/>
          <a:lstStyle/>
          <a:p>
            <a:pPr algn="ctr" eaLnBrk="0" hangingPunct="0"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65" charset="-128"/>
                <a:cs typeface="Arial" pitchFamily="34" charset="0"/>
              </a:rPr>
              <a:t>&lt;Insert Picture Here&gt;</a:t>
            </a:r>
          </a:p>
        </p:txBody>
      </p:sp>
      <p:pic>
        <p:nvPicPr>
          <p:cNvPr id="8" name="Picture 9" descr="blackguy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14414" y="720730"/>
            <a:ext cx="2842355" cy="284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 bwMode="auto">
          <a:xfrm>
            <a:off x="3774744" y="838200"/>
            <a:ext cx="5369256" cy="2895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990600"/>
            <a:ext cx="914400" cy="27432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28600"/>
            <a:ext cx="7581900" cy="7620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>
            <a:lvl1pPr>
              <a:defRPr sz="2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0" indent="0">
              <a:buNone/>
              <a:defRPr sz="1800"/>
            </a:lvl2pPr>
            <a:lvl3pPr marL="914239" indent="0">
              <a:buNone/>
              <a:defRPr sz="1600"/>
            </a:lvl3pPr>
            <a:lvl4pPr marL="1371359" indent="0">
              <a:buNone/>
              <a:defRPr sz="1400"/>
            </a:lvl4pPr>
            <a:lvl5pPr marL="1828478" indent="0">
              <a:buNone/>
              <a:defRPr sz="1400"/>
            </a:lvl5pPr>
            <a:lvl6pPr marL="2285598" indent="0">
              <a:buNone/>
              <a:defRPr sz="1400"/>
            </a:lvl6pPr>
            <a:lvl7pPr marL="2742717" indent="0">
              <a:buNone/>
              <a:defRPr sz="1400"/>
            </a:lvl7pPr>
            <a:lvl8pPr marL="3199836" indent="0">
              <a:buNone/>
              <a:defRPr sz="1400"/>
            </a:lvl8pPr>
            <a:lvl9pPr marL="365695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11" y="1371600"/>
            <a:ext cx="36925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736" y="1371600"/>
            <a:ext cx="36925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39" indent="0">
              <a:buNone/>
              <a:defRPr sz="2400"/>
            </a:lvl3pPr>
            <a:lvl4pPr marL="1371359" indent="0">
              <a:buNone/>
              <a:defRPr sz="2000"/>
            </a:lvl4pPr>
            <a:lvl5pPr marL="1828478" indent="0">
              <a:buNone/>
              <a:defRPr sz="2000"/>
            </a:lvl5pPr>
            <a:lvl6pPr marL="2285598" indent="0">
              <a:buNone/>
              <a:defRPr sz="2000"/>
            </a:lvl6pPr>
            <a:lvl7pPr marL="2742717" indent="0">
              <a:buNone/>
              <a:defRPr sz="2000"/>
            </a:lvl7pPr>
            <a:lvl8pPr marL="3199836" indent="0">
              <a:buNone/>
              <a:defRPr sz="2000"/>
            </a:lvl8pPr>
            <a:lvl9pPr marL="3656956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36" y="304800"/>
            <a:ext cx="194627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10" y="304800"/>
            <a:ext cx="56864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0" indent="0">
              <a:buNone/>
              <a:defRPr sz="1800"/>
            </a:lvl2pPr>
            <a:lvl3pPr marL="914239" indent="0">
              <a:buNone/>
              <a:defRPr sz="1600"/>
            </a:lvl3pPr>
            <a:lvl4pPr marL="1371359" indent="0">
              <a:buNone/>
              <a:defRPr sz="1400"/>
            </a:lvl4pPr>
            <a:lvl5pPr marL="1828478" indent="0">
              <a:buNone/>
              <a:defRPr sz="1400"/>
            </a:lvl5pPr>
            <a:lvl6pPr marL="2285598" indent="0">
              <a:buNone/>
              <a:defRPr sz="1400"/>
            </a:lvl6pPr>
            <a:lvl7pPr marL="2742717" indent="0">
              <a:buNone/>
              <a:defRPr sz="1400"/>
            </a:lvl7pPr>
            <a:lvl8pPr marL="3199836" indent="0">
              <a:buNone/>
              <a:defRPr sz="1400"/>
            </a:lvl8pPr>
            <a:lvl9pPr marL="365695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12" y="1371600"/>
            <a:ext cx="36925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752" y="1371600"/>
            <a:ext cx="36925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39" indent="0">
              <a:buNone/>
              <a:defRPr sz="2400"/>
            </a:lvl3pPr>
            <a:lvl4pPr marL="1371359" indent="0">
              <a:buNone/>
              <a:defRPr sz="2000"/>
            </a:lvl4pPr>
            <a:lvl5pPr marL="1828478" indent="0">
              <a:buNone/>
              <a:defRPr sz="2000"/>
            </a:lvl5pPr>
            <a:lvl6pPr marL="2285598" indent="0">
              <a:buNone/>
              <a:defRPr sz="2000"/>
            </a:lvl6pPr>
            <a:lvl7pPr marL="2742717" indent="0">
              <a:buNone/>
              <a:defRPr sz="2000"/>
            </a:lvl7pPr>
            <a:lvl8pPr marL="3199836" indent="0">
              <a:buNone/>
              <a:defRPr sz="2000"/>
            </a:lvl8pPr>
            <a:lvl9pPr marL="3656956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39" indent="0">
              <a:buNone/>
              <a:defRPr sz="1000"/>
            </a:lvl3pPr>
            <a:lvl4pPr marL="1371359" indent="0">
              <a:buNone/>
              <a:defRPr sz="900"/>
            </a:lvl4pPr>
            <a:lvl5pPr marL="1828478" indent="0">
              <a:buNone/>
              <a:defRPr sz="900"/>
            </a:lvl5pPr>
            <a:lvl6pPr marL="2285598" indent="0">
              <a:buNone/>
              <a:defRPr sz="900"/>
            </a:lvl6pPr>
            <a:lvl7pPr marL="2742717" indent="0">
              <a:buNone/>
              <a:defRPr sz="900"/>
            </a:lvl7pPr>
            <a:lvl8pPr marL="3199836" indent="0">
              <a:buNone/>
              <a:defRPr sz="900"/>
            </a:lvl8pPr>
            <a:lvl9pPr marL="36569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5374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304800"/>
            <a:ext cx="7581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4" tIns="45712" rIns="91424" bIns="45712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pic>
        <p:nvPicPr>
          <p:cNvPr id="65543" name="Picture 7" descr="Oracle WHITE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7620000" y="6226182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 bwMode="auto">
          <a:xfrm>
            <a:off x="0" y="0"/>
            <a:ext cx="838200" cy="685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6324600"/>
            <a:ext cx="91440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5pPr>
      <a:lvl6pPr marL="45712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35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4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26973" indent="-22697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69813" indent="-2285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914239" indent="-23014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258666" indent="-23014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601506" indent="-22856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05862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51574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297286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42998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5374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304800"/>
            <a:ext cx="7581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4" tIns="45712" rIns="91424" bIns="45712" anchor="ctr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ea typeface="ＭＳ Ｐゴシック" pitchFamily="-65" charset="-128"/>
              <a:cs typeface="Arial" pitchFamily="34" charset="0"/>
            </a:endParaRPr>
          </a:p>
        </p:txBody>
      </p:sp>
      <p:pic>
        <p:nvPicPr>
          <p:cNvPr id="2054" name="Picture 7" descr="Oracle WHITE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620000" y="6226183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324600"/>
            <a:ext cx="91440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0"/>
            <a:ext cx="838200" cy="6858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MS PGothic" pitchFamily="34" charset="-128"/>
        </a:defRPr>
      </a:lvl5pPr>
      <a:lvl6pPr marL="45712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35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4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26973" indent="-22697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69813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914239" indent="-23014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258666" indent="-23014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601506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05862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515745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297286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429984" indent="-22856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f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914400"/>
            <a:ext cx="462798" cy="68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838200" y="838200"/>
            <a:ext cx="5562600" cy="2971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 descr="log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1752600"/>
            <a:ext cx="3962400" cy="10197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762000" y="762000"/>
            <a:ext cx="7086600" cy="3200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1447800"/>
            <a:ext cx="9144000" cy="2895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920895"/>
            <a:ext cx="91897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i="1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datagaps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The data testing company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724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Creating a BI Connection using Selenium</a:t>
            </a:r>
          </a:p>
          <a:p>
            <a:pPr algn="ctr"/>
            <a:endParaRPr lang="en-US" sz="2800" b="1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0605" y="1676400"/>
            <a:ext cx="4133850" cy="2362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3525" y="914400"/>
            <a:ext cx="60769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16556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Test and Save the BI Connection</a:t>
            </a:r>
            <a:endParaRPr lang="en-US" sz="3600" b="1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0" y="4114800"/>
            <a:ext cx="3200400" cy="1905001"/>
          </a:xfrm>
          <a:prstGeom prst="wedgeRoundRectCallout">
            <a:avLst>
              <a:gd name="adj1" fmla="val 105756"/>
              <a:gd name="adj2" fmla="val 3514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Test the connection. This will automatically popup the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firefox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browser and login to your BI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env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029200" y="3543300"/>
            <a:ext cx="3200400" cy="1143000"/>
          </a:xfrm>
          <a:prstGeom prst="wedgeRoundRectCallout">
            <a:avLst>
              <a:gd name="adj1" fmla="val -9594"/>
              <a:gd name="adj2" fmla="val 12274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Save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the connection once the test is successful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85591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Resources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7620000" cy="4572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http://www.datagaps.com</a:t>
            </a: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http://youtube.com/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datagaps</a:t>
            </a: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http://www.twitter.com/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datagaps</a:t>
            </a:r>
          </a:p>
          <a:p>
            <a:endParaRPr lang="en-US" sz="4000" dirty="0" smtClean="0"/>
          </a:p>
          <a:p>
            <a:pPr>
              <a:buFontTx/>
              <a:buNone/>
            </a:pPr>
            <a:endParaRPr lang="en-US" sz="4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7722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Objective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3716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2625" indent="-395288">
              <a:buFont typeface="Arial" pitchFamily="34" charset="0"/>
              <a:buChar char="•"/>
            </a:pPr>
            <a:r>
              <a:rPr lang="en-US" sz="3600" dirty="0" smtClean="0"/>
              <a:t>As a BI Analyst, I want to create a BI Connection for my Single sign </a:t>
            </a:r>
            <a:r>
              <a:rPr lang="en-US" sz="3600" dirty="0" smtClean="0"/>
              <a:t>On </a:t>
            </a:r>
            <a:r>
              <a:rPr lang="en-US" sz="3600" dirty="0" smtClean="0"/>
              <a:t>enabled environment using Selenium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65565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Prereqs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295400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Firefox Browser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Selenium IDE Plugin for Firefox  - You can download and install it from http</a:t>
            </a:r>
            <a:r>
              <a:rPr lang="en-US" sz="2800" dirty="0"/>
              <a:t>://www.seleniumhq.org/projects/ide/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BI Validator 2.5 or later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534649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2050"/>
            <a:ext cx="934402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165565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Open Selenium IDE</a:t>
            </a:r>
            <a:endParaRPr lang="en-US" sz="3600" b="1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486400" y="609600"/>
            <a:ext cx="3352800" cy="762000"/>
          </a:xfrm>
          <a:prstGeom prst="wedgeRoundRectCallout">
            <a:avLst>
              <a:gd name="adj1" fmla="val 33713"/>
              <a:gd name="adj2" fmla="val 8230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Click on the ‘Se’ icon to open Selenium IDE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343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29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 bwMode="auto">
          <a:xfrm>
            <a:off x="685800" y="147145"/>
            <a:ext cx="3352800" cy="762000"/>
          </a:xfrm>
          <a:prstGeom prst="wedgeRoundRectCallout">
            <a:avLst>
              <a:gd name="adj1" fmla="val 26189"/>
              <a:gd name="adj2" fmla="val 8230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Enter you OBIEE login URL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91055" y="2819400"/>
            <a:ext cx="3352800" cy="762000"/>
          </a:xfrm>
          <a:prstGeom prst="wedgeRoundRectCallout">
            <a:avLst>
              <a:gd name="adj1" fmla="val 44057"/>
              <a:gd name="adj2" fmla="val -10183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Enter you OBIEE login URL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486400" y="3200400"/>
            <a:ext cx="3352800" cy="762000"/>
          </a:xfrm>
          <a:prstGeom prst="wedgeRoundRectCallout">
            <a:avLst>
              <a:gd name="adj1" fmla="val 44057"/>
              <a:gd name="adj2" fmla="val -10183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Recording is on by default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147145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Start the recording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3726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3000" y="16556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Login to you OBIEE environment</a:t>
            </a:r>
            <a:endParaRPr lang="en-US" sz="3600" b="1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838200" y="5220356"/>
            <a:ext cx="7543800" cy="1180443"/>
          </a:xfrm>
          <a:prstGeom prst="wedgeRoundRectCallout">
            <a:avLst>
              <a:gd name="adj1" fmla="val 19188"/>
              <a:gd name="adj2" fmla="val -9594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If you have active directory, there may not be any login screen. This screen may not appear in that case which is ok.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6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513" y="798513"/>
            <a:ext cx="8561387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3000" y="16556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Save the recorded Test Case</a:t>
            </a:r>
            <a:endParaRPr lang="en-US" sz="3600" b="1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105400" y="5810577"/>
            <a:ext cx="3505200" cy="590221"/>
          </a:xfrm>
          <a:prstGeom prst="wedgeRoundRectCallout">
            <a:avLst>
              <a:gd name="adj1" fmla="val -14995"/>
              <a:gd name="adj2" fmla="val -9594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Recorded test steps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876800" y="3200400"/>
            <a:ext cx="3505200" cy="762000"/>
          </a:xfrm>
          <a:prstGeom prst="wedgeRoundRectCallout">
            <a:avLst>
              <a:gd name="adj1" fmla="val -79787"/>
              <a:gd name="adj2" fmla="val 5308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Save Test Case into a folder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7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6888" y="900113"/>
            <a:ext cx="5610225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16556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Add a new BI Connection</a:t>
            </a:r>
            <a:endParaRPr lang="en-US" sz="3600" b="1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876800" y="3200400"/>
            <a:ext cx="3962400" cy="762000"/>
          </a:xfrm>
          <a:prstGeom prst="wedgeRoundRectCallout">
            <a:avLst>
              <a:gd name="adj1" fmla="val -42958"/>
              <a:gd name="adj2" fmla="val 14132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Click on ‘Add BI Connection in BI Validator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78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6850" y="866775"/>
            <a:ext cx="62103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16556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Browse and select the saved file</a:t>
            </a:r>
            <a:endParaRPr lang="en-US" sz="3600" b="1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105400" y="5638801"/>
            <a:ext cx="3505200" cy="838200"/>
          </a:xfrm>
          <a:prstGeom prst="wedgeRoundRectCallout">
            <a:avLst>
              <a:gd name="adj1" fmla="val -14545"/>
              <a:gd name="adj2" fmla="val -7654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4. Recorded test steps should show up.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0" y="2971801"/>
            <a:ext cx="2590800" cy="838199"/>
          </a:xfrm>
          <a:prstGeom prst="wedgeRoundRectCallout">
            <a:avLst>
              <a:gd name="adj1" fmla="val 64702"/>
              <a:gd name="adj2" fmla="val 3082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1. Select the ‘Selenium’ option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2117909"/>
            <a:ext cx="3124200" cy="1272991"/>
          </a:xfrm>
          <a:prstGeom prst="wedgeRoundRectCallout">
            <a:avLst>
              <a:gd name="adj1" fmla="val -22332"/>
              <a:gd name="adj2" fmla="val 8821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. Enter Base URL which is typically your single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signon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URL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152400" y="4495801"/>
            <a:ext cx="2590800" cy="1523999"/>
          </a:xfrm>
          <a:prstGeom prst="wedgeRoundRectCallout">
            <a:avLst>
              <a:gd name="adj1" fmla="val 81369"/>
              <a:gd name="adj2" fmla="val -5402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rgbClr val="FD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. Browse and select the test case file saved in previous steps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013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acleTheme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D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31936</TotalTime>
  <Words>241</Words>
  <Application>Microsoft Office PowerPoint</Application>
  <PresentationFormat>On-screen Show (4:3)</PresentationFormat>
  <Paragraphs>38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22_blank</vt:lpstr>
      <vt:lpstr>OracleTheme1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More Resources</vt:lpstr>
    </vt:vector>
  </TitlesOfParts>
  <Company>Oracle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 OnDemand Roadmap January, 2011</dc:title>
  <dc:creator>julie adams</dc:creator>
  <cp:lastModifiedBy>SwapnaHome</cp:lastModifiedBy>
  <cp:revision>1539</cp:revision>
  <dcterms:created xsi:type="dcterms:W3CDTF">2011-01-03T17:46:25Z</dcterms:created>
  <dcterms:modified xsi:type="dcterms:W3CDTF">2014-10-22T20:35:40Z</dcterms:modified>
</cp:coreProperties>
</file>