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  <p:sldMasterId id="2147483818" r:id="rId2"/>
  </p:sldMasterIdLst>
  <p:notesMasterIdLst>
    <p:notesMasterId r:id="rId21"/>
  </p:notesMasterIdLst>
  <p:sldIdLst>
    <p:sldId id="519" r:id="rId3"/>
    <p:sldId id="641" r:id="rId4"/>
    <p:sldId id="642" r:id="rId5"/>
    <p:sldId id="644" r:id="rId6"/>
    <p:sldId id="645" r:id="rId7"/>
    <p:sldId id="646" r:id="rId8"/>
    <p:sldId id="647" r:id="rId9"/>
    <p:sldId id="648" r:id="rId10"/>
    <p:sldId id="649" r:id="rId11"/>
    <p:sldId id="650" r:id="rId12"/>
    <p:sldId id="651" r:id="rId13"/>
    <p:sldId id="638" r:id="rId14"/>
    <p:sldId id="656" r:id="rId15"/>
    <p:sldId id="643" r:id="rId16"/>
    <p:sldId id="652" r:id="rId17"/>
    <p:sldId id="653" r:id="rId18"/>
    <p:sldId id="654" r:id="rId19"/>
    <p:sldId id="655" r:id="rId20"/>
  </p:sldIdLst>
  <p:sldSz cx="9144000" cy="6858000" type="screen4x3"/>
  <p:notesSz cx="6858000" cy="9144000"/>
  <p:defaultTextStyle>
    <a:defPPr>
      <a:defRPr lang="en-US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0D0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5125" autoAdjust="0"/>
  </p:normalViewPr>
  <p:slideViewPr>
    <p:cSldViewPr>
      <p:cViewPr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1BD24-939F-4674-9FB7-0C9386DCD214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A649E-B1FB-4C0C-90F5-39D6B6360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6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spcBef>
                <a:spcPct val="0"/>
              </a:spcBef>
            </a:pPr>
            <a:fld id="{0DBDFB40-83A6-4A54-9189-05AA74816178}" type="slidenum">
              <a:rPr lang="en-US" sz="1200" b="0">
                <a:solidFill>
                  <a:schemeClr val="tx1"/>
                </a:solidFill>
                <a:latin typeface="Times" pitchFamily="18" charset="0"/>
              </a:rPr>
              <a:pPr algn="r" eaLnBrk="0" hangingPunct="0">
                <a:spcBef>
                  <a:spcPct val="0"/>
                </a:spcBef>
              </a:pPr>
              <a:t>1</a:t>
            </a:fld>
            <a:endParaRPr lang="en-US" sz="1200" b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4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992"/>
            <a:ext cx="5029200" cy="4115194"/>
          </a:xfrm>
          <a:noFill/>
          <a:ln/>
        </p:spPr>
        <p:txBody>
          <a:bodyPr lIns="89940" tIns="44970" rIns="89940" bIns="44970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2" descr="Oracle"/>
          <p:cNvSpPr>
            <a:spLocks noChangeAspect="1" noChangeArrowheads="1"/>
          </p:cNvSpPr>
          <p:nvPr/>
        </p:nvSpPr>
        <p:spPr bwMode="auto">
          <a:xfrm>
            <a:off x="914400" y="4343406"/>
            <a:ext cx="2895600" cy="3619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rgbClr val="ADADAD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19" tIns="45710" rIns="91419" bIns="4571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sp>
        <p:nvSpPr>
          <p:cNvPr id="6" name="Picture 4" descr="Tall Red"/>
          <p:cNvSpPr>
            <a:spLocks noChangeAspect="1" noChangeArrowheads="1"/>
          </p:cNvSpPr>
          <p:nvPr/>
        </p:nvSpPr>
        <p:spPr bwMode="auto">
          <a:xfrm>
            <a:off x="0" y="914406"/>
            <a:ext cx="9144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Picture 5" descr="Wide Red"/>
          <p:cNvSpPr>
            <a:spLocks noChangeAspect="1" noChangeArrowheads="1"/>
          </p:cNvSpPr>
          <p:nvPr/>
        </p:nvSpPr>
        <p:spPr bwMode="auto">
          <a:xfrm>
            <a:off x="3736984" y="914406"/>
            <a:ext cx="540702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Picture 9" descr="blackguy"/>
          <p:cNvSpPr>
            <a:spLocks noChangeAspect="1" noChangeArrowheads="1"/>
          </p:cNvSpPr>
          <p:nvPr/>
        </p:nvSpPr>
        <p:spPr bwMode="auto">
          <a:xfrm>
            <a:off x="914408" y="720731"/>
            <a:ext cx="3065463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4800618"/>
            <a:ext cx="7772400" cy="860425"/>
          </a:xfrm>
        </p:spPr>
        <p:txBody>
          <a:bodyPr lIns="91419" tIns="45710" rIns="91419" bIns="45710"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715000"/>
            <a:ext cx="6400800" cy="762000"/>
          </a:xfrm>
        </p:spPr>
        <p:txBody>
          <a:bodyPr lIns="91419" tIns="45710" rIns="91419" bIns="45710"/>
          <a:lstStyle>
            <a:lvl1pPr marL="0" indent="0">
              <a:spcBef>
                <a:spcPct val="0"/>
              </a:spcBef>
              <a:buFontTx/>
              <a:buNone/>
              <a:defRPr sz="1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51" y="304800"/>
            <a:ext cx="194627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11" y="304800"/>
            <a:ext cx="56864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2819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 anchorCtr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4D4D4D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sp>
        <p:nvSpPr>
          <p:cNvPr id="4" name="Picture 4" descr="Oracle RED"/>
          <p:cNvSpPr>
            <a:spLocks noChangeAspect="1" noChangeArrowheads="1"/>
          </p:cNvSpPr>
          <p:nvPr/>
        </p:nvSpPr>
        <p:spPr bwMode="auto">
          <a:xfrm>
            <a:off x="914400" y="4343406"/>
            <a:ext cx="289560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914400"/>
            <a:ext cx="914400" cy="2819400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733800" y="914400"/>
            <a:ext cx="5410200" cy="2819400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rgbClr val="ADADAD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19" tIns="45710" rIns="91419" bIns="45710" anchor="ctr" anchorCtr="1"/>
          <a:lstStyle/>
          <a:p>
            <a:pPr algn="ctr" eaLnBrk="0" hangingPunct="0"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pic>
        <p:nvPicPr>
          <p:cNvPr id="8" name="Picture 9" descr="blackguy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14414" y="720730"/>
            <a:ext cx="2842355" cy="284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 bwMode="auto">
          <a:xfrm>
            <a:off x="3774744" y="838200"/>
            <a:ext cx="5369256" cy="2895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990600"/>
            <a:ext cx="914400" cy="27432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28600"/>
            <a:ext cx="7581900" cy="7620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>
            <a:lvl1pPr>
              <a:defRPr sz="2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0" indent="0">
              <a:buNone/>
              <a:defRPr sz="1800"/>
            </a:lvl2pPr>
            <a:lvl3pPr marL="914239" indent="0">
              <a:buNone/>
              <a:defRPr sz="1600"/>
            </a:lvl3pPr>
            <a:lvl4pPr marL="1371359" indent="0">
              <a:buNone/>
              <a:defRPr sz="1400"/>
            </a:lvl4pPr>
            <a:lvl5pPr marL="1828478" indent="0">
              <a:buNone/>
              <a:defRPr sz="1400"/>
            </a:lvl5pPr>
            <a:lvl6pPr marL="2285598" indent="0">
              <a:buNone/>
              <a:defRPr sz="1400"/>
            </a:lvl6pPr>
            <a:lvl7pPr marL="2742717" indent="0">
              <a:buNone/>
              <a:defRPr sz="1400"/>
            </a:lvl7pPr>
            <a:lvl8pPr marL="3199836" indent="0">
              <a:buNone/>
              <a:defRPr sz="1400"/>
            </a:lvl8pPr>
            <a:lvl9pPr marL="365695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11" y="1371600"/>
            <a:ext cx="36925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736" y="1371600"/>
            <a:ext cx="36925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39" indent="0">
              <a:buNone/>
              <a:defRPr sz="2400"/>
            </a:lvl3pPr>
            <a:lvl4pPr marL="1371359" indent="0">
              <a:buNone/>
              <a:defRPr sz="2000"/>
            </a:lvl4pPr>
            <a:lvl5pPr marL="1828478" indent="0">
              <a:buNone/>
              <a:defRPr sz="2000"/>
            </a:lvl5pPr>
            <a:lvl6pPr marL="2285598" indent="0">
              <a:buNone/>
              <a:defRPr sz="2000"/>
            </a:lvl6pPr>
            <a:lvl7pPr marL="2742717" indent="0">
              <a:buNone/>
              <a:defRPr sz="2000"/>
            </a:lvl7pPr>
            <a:lvl8pPr marL="3199836" indent="0">
              <a:buNone/>
              <a:defRPr sz="2000"/>
            </a:lvl8pPr>
            <a:lvl9pPr marL="3656956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36" y="304800"/>
            <a:ext cx="194627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10" y="304800"/>
            <a:ext cx="56864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0" indent="0">
              <a:buNone/>
              <a:defRPr sz="1800"/>
            </a:lvl2pPr>
            <a:lvl3pPr marL="914239" indent="0">
              <a:buNone/>
              <a:defRPr sz="1600"/>
            </a:lvl3pPr>
            <a:lvl4pPr marL="1371359" indent="0">
              <a:buNone/>
              <a:defRPr sz="1400"/>
            </a:lvl4pPr>
            <a:lvl5pPr marL="1828478" indent="0">
              <a:buNone/>
              <a:defRPr sz="1400"/>
            </a:lvl5pPr>
            <a:lvl6pPr marL="2285598" indent="0">
              <a:buNone/>
              <a:defRPr sz="1400"/>
            </a:lvl6pPr>
            <a:lvl7pPr marL="2742717" indent="0">
              <a:buNone/>
              <a:defRPr sz="1400"/>
            </a:lvl7pPr>
            <a:lvl8pPr marL="3199836" indent="0">
              <a:buNone/>
              <a:defRPr sz="1400"/>
            </a:lvl8pPr>
            <a:lvl9pPr marL="365695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12" y="1371600"/>
            <a:ext cx="36925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752" y="1371600"/>
            <a:ext cx="36925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39" indent="0">
              <a:buNone/>
              <a:defRPr sz="2400"/>
            </a:lvl3pPr>
            <a:lvl4pPr marL="1371359" indent="0">
              <a:buNone/>
              <a:defRPr sz="2000"/>
            </a:lvl4pPr>
            <a:lvl5pPr marL="1828478" indent="0">
              <a:buNone/>
              <a:defRPr sz="2000"/>
            </a:lvl5pPr>
            <a:lvl6pPr marL="2285598" indent="0">
              <a:buNone/>
              <a:defRPr sz="2000"/>
            </a:lvl6pPr>
            <a:lvl7pPr marL="2742717" indent="0">
              <a:buNone/>
              <a:defRPr sz="2000"/>
            </a:lvl7pPr>
            <a:lvl8pPr marL="3199836" indent="0">
              <a:buNone/>
              <a:defRPr sz="2000"/>
            </a:lvl8pPr>
            <a:lvl9pPr marL="3656956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5374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304800"/>
            <a:ext cx="7581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pic>
        <p:nvPicPr>
          <p:cNvPr id="65543" name="Picture 7" descr="Oracle WHITE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7620000" y="6226182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 bwMode="auto">
          <a:xfrm>
            <a:off x="0" y="0"/>
            <a:ext cx="838200" cy="685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6324600"/>
            <a:ext cx="91440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467600" y="62865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datagaps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5pPr>
      <a:lvl6pPr marL="45712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35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4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26973" indent="-22697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69813" indent="-2285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914239" indent="-23014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258666" indent="-23014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601506" indent="-2285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05862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51574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297286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42998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5374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304800"/>
            <a:ext cx="7581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4" tIns="45712" rIns="91424" bIns="45712" anchor="ctr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pic>
        <p:nvPicPr>
          <p:cNvPr id="2054" name="Picture 7" descr="Oracle WHITE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620000" y="6226183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324600"/>
            <a:ext cx="91440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0"/>
            <a:ext cx="838200" cy="685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5pPr>
      <a:lvl6pPr marL="45712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35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4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26973" indent="-22697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69813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914239" indent="-23014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258666" indent="-23014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601506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05862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51574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297286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42998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f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914400"/>
            <a:ext cx="462798" cy="68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838200" y="838200"/>
            <a:ext cx="5562600" cy="2971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 descr="log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1752600"/>
            <a:ext cx="3962400" cy="10197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762000" y="762000"/>
            <a:ext cx="7086600" cy="3200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2667000"/>
            <a:ext cx="9144000" cy="1676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590800"/>
            <a:ext cx="91897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i="1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datagaps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BI Testing with BI Validator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779" y="1382693"/>
            <a:ext cx="3402441" cy="8756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– Step2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53745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Create users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97889"/>
            <a:ext cx="7505903" cy="44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67530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– Step3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5344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Select groups for defining access for Connections &amp; Test Plans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343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96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4800600" y="1524000"/>
            <a:ext cx="4267200" cy="4114800"/>
          </a:xfrm>
          <a:prstGeom prst="rect">
            <a:avLst/>
          </a:prstGeom>
          <a:noFill/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524000"/>
            <a:ext cx="4343400" cy="4114800"/>
          </a:xfrm>
          <a:prstGeom prst="rect">
            <a:avLst/>
          </a:prstGeom>
          <a:noFill/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2202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9000" y="76200"/>
            <a:ext cx="7581900" cy="762000"/>
          </a:xfrm>
        </p:spPr>
        <p:txBody>
          <a:bodyPr/>
          <a:lstStyle/>
          <a:p>
            <a:r>
              <a:rPr lang="en-US" dirty="0" smtClean="0"/>
              <a:t>Know More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7620000" cy="4572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http://www.datagaps.com</a:t>
            </a: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http://youtube.com/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datagaps</a:t>
            </a: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http://www.twitter.com/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datagaps</a:t>
            </a:r>
          </a:p>
          <a:p>
            <a:endParaRPr lang="en-US" sz="4000" dirty="0" smtClean="0"/>
          </a:p>
          <a:p>
            <a:pPr>
              <a:buFontTx/>
              <a:buNone/>
            </a:pPr>
            <a:endParaRPr 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Back Up Slides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Testing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7467600" cy="503085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-26276"/>
            <a:ext cx="2441028" cy="1755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9677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Testing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5" y="1579799"/>
            <a:ext cx="7162799" cy="455814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"/>
            <a:ext cx="2081048" cy="14964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1987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Dashboard Regression Testing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7512050" cy="432348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654" y="2628"/>
            <a:ext cx="2013346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1987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Testing Measure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300" y="1"/>
            <a:ext cx="2013347" cy="14478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67470867"/>
              </p:ext>
            </p:extLst>
          </p:nvPr>
        </p:nvGraphicFramePr>
        <p:xfrm>
          <a:off x="228600" y="1493520"/>
          <a:ext cx="8610600" cy="4678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8520"/>
                <a:gridCol w="591208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1133351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Runtime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Measures</a:t>
                      </a:r>
                      <a:r>
                        <a:rPr lang="en-US" baseline="0" dirty="0" smtClean="0"/>
                        <a:t> the average total response time for each dashboard page during a run. The total response time includes is calculated after taking into consideration the time taken by the individual reports in a dashboard page</a:t>
                      </a:r>
                      <a:endParaRPr lang="en-US" dirty="0"/>
                    </a:p>
                  </a:txBody>
                  <a:tcPr/>
                </a:tc>
              </a:tr>
              <a:tr h="871808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Initial Runtime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Measures</a:t>
                      </a:r>
                      <a:r>
                        <a:rPr lang="en-US" baseline="0" dirty="0" smtClean="0"/>
                        <a:t> the average initial response time for each dashboard page during a run. Does not take the time taken by individual reports for consideration.</a:t>
                      </a:r>
                      <a:endParaRPr lang="en-US" dirty="0"/>
                    </a:p>
                  </a:txBody>
                  <a:tcPr/>
                </a:tc>
              </a:tr>
              <a:tr h="610266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r>
                        <a:rPr lang="en-US" baseline="0" dirty="0" smtClean="0"/>
                        <a:t> Runtime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Shows</a:t>
                      </a:r>
                      <a:r>
                        <a:rPr lang="en-US" baseline="0" dirty="0" smtClean="0"/>
                        <a:t> the minimum total response time for each dashboard page during a run</a:t>
                      </a:r>
                      <a:endParaRPr lang="en-US" dirty="0"/>
                    </a:p>
                  </a:txBody>
                  <a:tcPr/>
                </a:tc>
              </a:tr>
              <a:tr h="610266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Runtime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Shows</a:t>
                      </a:r>
                      <a:r>
                        <a:rPr lang="en-US" baseline="0" dirty="0" smtClean="0"/>
                        <a:t> the maximum total response time for each dashboard page during a run</a:t>
                      </a:r>
                      <a:endParaRPr lang="en-US" dirty="0" smtClean="0"/>
                    </a:p>
                  </a:txBody>
                  <a:tcPr/>
                </a:tc>
              </a:tr>
              <a:tr h="60117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Failures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the number of times the dashboard page request failed due to SLA Timeout or 403 web response or any other failure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60070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Testing Measure (contd.)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"/>
            <a:ext cx="2081048" cy="1496484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2338161"/>
              </p:ext>
            </p:extLst>
          </p:nvPr>
        </p:nvGraphicFramePr>
        <p:xfrm>
          <a:off x="228600" y="1608630"/>
          <a:ext cx="8763000" cy="46397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6281"/>
                <a:gridCol w="6016719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601170">
                <a:tc>
                  <a:txBody>
                    <a:bodyPr/>
                    <a:lstStyle/>
                    <a:p>
                      <a:r>
                        <a:rPr lang="en-US" dirty="0" smtClean="0"/>
                        <a:t>Run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the number of times a dashboard page was requested as part of a run. BI Validator selects dashboard pages randomly from the pool of pages that are part of the test plan</a:t>
                      </a:r>
                      <a:endParaRPr lang="en-US" dirty="0"/>
                    </a:p>
                  </a:txBody>
                  <a:tcPr/>
                </a:tc>
              </a:tr>
              <a:tr h="601170">
                <a:tc>
                  <a:txBody>
                    <a:bodyPr/>
                    <a:lstStyle/>
                    <a:p>
                      <a:r>
                        <a:rPr lang="en-US" dirty="0" smtClean="0"/>
                        <a:t>SLA</a:t>
                      </a:r>
                      <a:r>
                        <a:rPr lang="en-US" baseline="0" dirty="0" smtClean="0"/>
                        <a:t> Failures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 the number of times a dashboard page exceeded the SLA</a:t>
                      </a:r>
                      <a:r>
                        <a:rPr lang="en-US" baseline="0" dirty="0" smtClean="0"/>
                        <a:t> (Service Level of Agreement) time in a run</a:t>
                      </a:r>
                      <a:endParaRPr lang="en-US" dirty="0"/>
                    </a:p>
                  </a:txBody>
                  <a:tcPr/>
                </a:tc>
              </a:tr>
              <a:tr h="601170"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r>
                        <a:rPr lang="en-US" baseline="0" dirty="0" smtClean="0"/>
                        <a:t>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Shows any error messages during a run</a:t>
                      </a:r>
                      <a:endParaRPr lang="en-US" dirty="0"/>
                    </a:p>
                  </a:txBody>
                  <a:tcPr/>
                </a:tc>
              </a:tr>
              <a:tr h="601170">
                <a:tc>
                  <a:txBody>
                    <a:bodyPr/>
                    <a:lstStyle/>
                    <a:p>
                      <a:r>
                        <a:rPr lang="en-US" dirty="0" smtClean="0"/>
                        <a:t>Web Response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</a:t>
                      </a:r>
                      <a:r>
                        <a:rPr lang="en-US" baseline="0" dirty="0" smtClean="0"/>
                        <a:t>s a count of response codes received during a run. For example – 202 (ok) or 403 (Forbidden)</a:t>
                      </a:r>
                      <a:endParaRPr lang="en-US" dirty="0"/>
                    </a:p>
                  </a:txBody>
                  <a:tcPr/>
                </a:tc>
              </a:tr>
              <a:tr h="601170">
                <a:tc>
                  <a:txBody>
                    <a:bodyPr/>
                    <a:lstStyle/>
                    <a:p>
                      <a:r>
                        <a:rPr lang="en-US" dirty="0" smtClean="0"/>
                        <a:t>Web Response 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Shows the details of all</a:t>
                      </a:r>
                      <a:r>
                        <a:rPr lang="en-US" baseline="0" dirty="0" smtClean="0"/>
                        <a:t> the responses for a dashboard page during a run including the initial response time, report response time (</a:t>
                      </a:r>
                      <a:r>
                        <a:rPr lang="en-US" baseline="0" dirty="0" err="1" smtClean="0"/>
                        <a:t>docpart</a:t>
                      </a:r>
                      <a:r>
                        <a:rPr lang="en-US" baseline="0" dirty="0" smtClean="0"/>
                        <a:t>), content length, start time, end time, duration, user and the actual response received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8517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– Single User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84021"/>
            <a:ext cx="7010400" cy="4398957"/>
          </a:xfrm>
        </p:spPr>
      </p:pic>
    </p:spTree>
    <p:extLst>
      <p:ext uri="{BB962C8B-B14F-4D97-AF65-F5344CB8AC3E}">
        <p14:creationId xmlns="" xmlns:p14="http://schemas.microsoft.com/office/powerpoint/2010/main" val="465259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– Multi-user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3999" cy="4583573"/>
          </a:xfrm>
        </p:spPr>
      </p:pic>
    </p:spTree>
    <p:extLst>
      <p:ext uri="{BB962C8B-B14F-4D97-AF65-F5344CB8AC3E}">
        <p14:creationId xmlns="" xmlns:p14="http://schemas.microsoft.com/office/powerpoint/2010/main" val="2608363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Repository – multiuser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 common Oracle repository provides the following benefits: </a:t>
            </a:r>
          </a:p>
          <a:p>
            <a:pPr lvl="1"/>
            <a:r>
              <a:rPr lang="en-US" sz="2800" dirty="0" smtClean="0"/>
              <a:t>Users can create and share Test Plans</a:t>
            </a:r>
          </a:p>
          <a:p>
            <a:pPr lvl="1"/>
            <a:r>
              <a:rPr lang="en-US" sz="2800" dirty="0" smtClean="0"/>
              <a:t>Users can view Test Plan run results </a:t>
            </a:r>
          </a:p>
          <a:p>
            <a:pPr lvl="1"/>
            <a:r>
              <a:rPr lang="en-US" sz="2800" dirty="0" smtClean="0"/>
              <a:t>Creation of Test Plans can be done by business users while execution of Test Plans can be performed by operations team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768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Oracle Repository – Step1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53745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Create an Oracle DB User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288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CREATE USER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bivalidator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IDENTIFIED BY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bivalidator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;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GRANT CONNECT, RESOURCE, CREATE SESSION, CREATE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TABLE, CREATE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VIEW, CREATE SEQUENCE, CREATE</a:t>
            </a:r>
          </a:p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PROCEDURE, CREATE TYPE, CREATE SYNONYM TO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bivalidator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;</a:t>
            </a:r>
          </a:p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GRANT EXECUTE ANY PROCEDURE TO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bivalidator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WITH ADMIN OPTION;</a:t>
            </a:r>
          </a:p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ALTER USER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bivalidator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DEFAULT ROLE NONE; </a:t>
            </a:r>
          </a:p>
          <a:p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GRANT CREATE TRIGGER, ALTER ANY TABLE, ALTER ANY PROCEDURE TO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bivalidator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2964772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Oracle Repository – Step2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53745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Add a new repository connection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37" y="1371600"/>
            <a:ext cx="7050963" cy="422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8499" y="5620434"/>
            <a:ext cx="5622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ok for repository creation in the ensuing popup</a:t>
            </a:r>
          </a:p>
        </p:txBody>
      </p:sp>
    </p:spTree>
    <p:extLst>
      <p:ext uri="{BB962C8B-B14F-4D97-AF65-F5344CB8AC3E}">
        <p14:creationId xmlns="" xmlns:p14="http://schemas.microsoft.com/office/powerpoint/2010/main" val="203270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Oracle Repository – Step3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53745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Login to the new repository connection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33600" y="5257800"/>
            <a:ext cx="4673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Default username/password is admin/admin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895475"/>
            <a:ext cx="36004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977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53745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Consists of Users and Groups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7589008" cy="3748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581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– Step1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53745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Create groups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33600" y="5257800"/>
            <a:ext cx="4673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Default username/password is admin/admin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1" y="1524000"/>
            <a:ext cx="833278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4701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acleTheme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12036</TotalTime>
  <Words>505</Words>
  <Application>Microsoft Office PowerPoint</Application>
  <PresentationFormat>On-screen Show (4:3)</PresentationFormat>
  <Paragraphs>72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22_blank</vt:lpstr>
      <vt:lpstr>OracleTheme1</vt:lpstr>
      <vt:lpstr>Slide 1</vt:lpstr>
      <vt:lpstr>Architecture – Single User</vt:lpstr>
      <vt:lpstr>Architecture – Multi-user</vt:lpstr>
      <vt:lpstr>Oracle Repository – multiuser setup</vt:lpstr>
      <vt:lpstr>Creating Oracle Repository – Step1</vt:lpstr>
      <vt:lpstr>Creating Oracle Repository – Step2</vt:lpstr>
      <vt:lpstr>Creating Oracle Repository – Step3</vt:lpstr>
      <vt:lpstr>Security – Overview</vt:lpstr>
      <vt:lpstr>Security – Step1</vt:lpstr>
      <vt:lpstr>Security – Step2</vt:lpstr>
      <vt:lpstr>Security – Step3</vt:lpstr>
      <vt:lpstr>Know More</vt:lpstr>
      <vt:lpstr>Slide 13</vt:lpstr>
      <vt:lpstr>Upgrade Testing</vt:lpstr>
      <vt:lpstr>Stress Testing</vt:lpstr>
      <vt:lpstr>Dashboard Regression Testing</vt:lpstr>
      <vt:lpstr>Stress Testing Measure</vt:lpstr>
      <vt:lpstr>Stress Testing Measure (contd.)</vt:lpstr>
    </vt:vector>
  </TitlesOfParts>
  <Company>Oracle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 OnDemand Roadmap January, 2011</dc:title>
  <dc:creator>julie adams</dc:creator>
  <cp:lastModifiedBy>SwapnaHome</cp:lastModifiedBy>
  <cp:revision>1367</cp:revision>
  <dcterms:created xsi:type="dcterms:W3CDTF">2011-01-03T17:46:25Z</dcterms:created>
  <dcterms:modified xsi:type="dcterms:W3CDTF">2014-08-01T19:16:01Z</dcterms:modified>
</cp:coreProperties>
</file>