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6" r:id="rId1"/>
  </p:sldMasterIdLst>
  <p:notesMasterIdLst>
    <p:notesMasterId r:id="rId13"/>
  </p:notesMasterIdLst>
  <p:sldIdLst>
    <p:sldId id="256" r:id="rId2"/>
    <p:sldId id="258" r:id="rId3"/>
    <p:sldId id="272" r:id="rId4"/>
    <p:sldId id="281" r:id="rId5"/>
    <p:sldId id="282" r:id="rId6"/>
    <p:sldId id="283" r:id="rId7"/>
    <p:sldId id="286" r:id="rId8"/>
    <p:sldId id="285" r:id="rId9"/>
    <p:sldId id="284" r:id="rId10"/>
    <p:sldId id="287" r:id="rId11"/>
    <p:sldId id="2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88868" autoAdjust="0"/>
  </p:normalViewPr>
  <p:slideViewPr>
    <p:cSldViewPr snapToGrid="0">
      <p:cViewPr varScale="1">
        <p:scale>
          <a:sx n="64" d="100"/>
          <a:sy n="64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E7D0E-A7E7-4FF0-A9AA-17006FD9B906}" type="datetimeFigureOut">
              <a:rPr lang="en-IN" smtClean="0"/>
              <a:t>30-11-2017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A8A1C-C7DC-454D-B8C3-6EE7E21639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278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8A1C-C7DC-454D-B8C3-6EE7E216399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26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4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08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881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8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20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880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620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47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7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2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7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5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9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1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1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8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ProductMarketingdata/web-service-connection-using-login-operation-82977835" TargetMode="External"/><Relationship Id="rId2" Type="http://schemas.openxmlformats.org/officeDocument/2006/relationships/hyperlink" Target="https://www.slideshare.net/ProductMarketingdata/web-service-connection-using-ws-security-8297826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556D-CAC9-49ED-A3A0-9CA10F330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786597"/>
            <a:ext cx="8825658" cy="2990784"/>
          </a:xfrm>
        </p:spPr>
        <p:txBody>
          <a:bodyPr/>
          <a:lstStyle/>
          <a:p>
            <a:r>
              <a:rPr lang="en-IN" sz="4800" b="1" dirty="0"/>
              <a:t>Creating SOAP Connection</a:t>
            </a:r>
            <a:br>
              <a:rPr lang="en-IN" sz="4400" b="1" dirty="0"/>
            </a:br>
            <a:r>
              <a:rPr lang="en-IN" sz="4400" b="1" dirty="0"/>
              <a:t>with ETL Validator</a:t>
            </a:r>
            <a:br>
              <a:rPr lang="en-IN" sz="4800" b="1" dirty="0"/>
            </a:br>
            <a:br>
              <a:rPr lang="en-IN" sz="4800" dirty="0"/>
            </a:br>
            <a:endParaRPr lang="en-IN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E28FF92-532E-4E30-8385-F9D4105D7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3" t="30652" r="9797" b="40981"/>
          <a:stretch/>
        </p:blipFill>
        <p:spPr>
          <a:xfrm>
            <a:off x="7807570" y="5345722"/>
            <a:ext cx="3742006" cy="9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4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F10A6-695F-46B1-9E0F-6528906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06" y="495934"/>
            <a:ext cx="8761413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Create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75DA6-309D-4466-9E17-FEC74628BBD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8132" y="2232839"/>
            <a:ext cx="1884080" cy="3568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en-IN" sz="1600" dirty="0"/>
          </a:p>
          <a:p>
            <a:pPr lvl="0"/>
            <a:endParaRPr lang="en-IN" sz="1600" dirty="0"/>
          </a:p>
          <a:p>
            <a:pPr lvl="0"/>
            <a:r>
              <a:rPr lang="en-US" sz="1600" dirty="0"/>
              <a:t>Give name to create new table in the top left corner text box as shown.</a:t>
            </a:r>
            <a:endParaRPr lang="en-IN" sz="1600" dirty="0"/>
          </a:p>
          <a:p>
            <a:pPr>
              <a:buFont typeface="Wingdings 3" charset="2"/>
              <a:buChar char=""/>
            </a:pPr>
            <a:endParaRPr lang="en-US" sz="1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F71D90-DC49-40A8-80A1-E4D81D4C1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12" r="22276" b="11678"/>
          <a:stretch/>
        </p:blipFill>
        <p:spPr>
          <a:xfrm>
            <a:off x="2433781" y="1371600"/>
            <a:ext cx="9222355" cy="5304147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B8CC62E1-0169-4008-B761-8230435BBBBE}"/>
              </a:ext>
            </a:extLst>
          </p:cNvPr>
          <p:cNvSpPr/>
          <p:nvPr/>
        </p:nvSpPr>
        <p:spPr>
          <a:xfrm>
            <a:off x="8273892" y="3124698"/>
            <a:ext cx="1517837" cy="627192"/>
          </a:xfrm>
          <a:prstGeom prst="wedgeRoundRectCallout">
            <a:avLst>
              <a:gd name="adj1" fmla="val -206085"/>
              <a:gd name="adj2" fmla="val -1044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This is the request</a:t>
            </a:r>
            <a:endParaRPr lang="en-US" sz="1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34A20F7-094A-444F-8447-657FA512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354" y="6160478"/>
            <a:ext cx="697522" cy="69752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A78E31D-B47E-4623-BA9A-8D3B041CFC97}"/>
              </a:ext>
            </a:extLst>
          </p:cNvPr>
          <p:cNvSpPr/>
          <p:nvPr/>
        </p:nvSpPr>
        <p:spPr>
          <a:xfrm>
            <a:off x="7828436" y="3836241"/>
            <a:ext cx="1517837" cy="627192"/>
          </a:xfrm>
          <a:prstGeom prst="wedgeRoundRectCallout">
            <a:avLst>
              <a:gd name="adj1" fmla="val -206085"/>
              <a:gd name="adj2" fmla="val -1558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This is the table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59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556D-CAC9-49ED-A3A0-9CA10F330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679939"/>
            <a:ext cx="8504860" cy="867508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SOAP Request created, what’s next?</a:t>
            </a:r>
            <a:endParaRPr lang="en-IN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8C3E2-9CD5-4B25-B5C8-F6B59EB6B30C}"/>
              </a:ext>
            </a:extLst>
          </p:cNvPr>
          <p:cNvSpPr txBox="1"/>
          <p:nvPr/>
        </p:nvSpPr>
        <p:spPr>
          <a:xfrm>
            <a:off x="1154955" y="1751196"/>
            <a:ext cx="101287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Create Web Service Test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extract data from the SOAP Connection.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Create Query Compare Test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compare the data extracted by Web Service Test Plan with another database.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Create Component Test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compare the data extracted by Web Service Test Plan with another source/target such as flat files, tables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D44712B-6377-497A-A3E7-3973E5D69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3" t="30652" r="9797" b="40981"/>
          <a:stretch/>
        </p:blipFill>
        <p:spPr>
          <a:xfrm>
            <a:off x="7807570" y="5345722"/>
            <a:ext cx="3742006" cy="9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5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556D-CAC9-49ED-A3A0-9CA10F330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754" y="808829"/>
            <a:ext cx="7402891" cy="867508"/>
          </a:xfrm>
        </p:spPr>
        <p:txBody>
          <a:bodyPr/>
          <a:lstStyle/>
          <a:p>
            <a:r>
              <a:rPr lang="en-US" u="sng" dirty="0">
                <a:latin typeface="+mn-lt"/>
              </a:rPr>
              <a:t>SOAP Services:</a:t>
            </a:r>
            <a:endParaRPr lang="en-IN" sz="24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8C3E2-9CD5-4B25-B5C8-F6B59EB6B30C}"/>
              </a:ext>
            </a:extLst>
          </p:cNvPr>
          <p:cNvSpPr txBox="1"/>
          <p:nvPr/>
        </p:nvSpPr>
        <p:spPr>
          <a:xfrm>
            <a:off x="1195754" y="2485292"/>
            <a:ext cx="101287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Cloud applications such as Oracle CRMOD, Salesforce, Workday etc. can be tested using SOAP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ETL Validator supports SOAP Services as a data source.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E85B9-3F68-46CC-A331-CD9CAD0D3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394" y="5543883"/>
            <a:ext cx="697522" cy="6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3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556D-CAC9-49ED-A3A0-9CA10F330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679939"/>
            <a:ext cx="7402891" cy="867508"/>
          </a:xfrm>
        </p:spPr>
        <p:txBody>
          <a:bodyPr/>
          <a:lstStyle/>
          <a:p>
            <a:r>
              <a:rPr lang="en-US" u="sng" dirty="0">
                <a:latin typeface="+mn-lt"/>
              </a:rPr>
              <a:t>Pre-Requisites:</a:t>
            </a:r>
            <a:endParaRPr lang="en-IN" sz="24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8C3E2-9CD5-4B25-B5C8-F6B59EB6B30C}"/>
              </a:ext>
            </a:extLst>
          </p:cNvPr>
          <p:cNvSpPr txBox="1"/>
          <p:nvPr/>
        </p:nvSpPr>
        <p:spPr>
          <a:xfrm>
            <a:off x="1195754" y="2485292"/>
            <a:ext cx="101287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WSDL file on your local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Existing Web Service Connection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Note: To learn how to create web service connection, please refer to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hlinkClick r:id="rId2"/>
              </a:rPr>
              <a:t>https://www.slideshare.net/ProductMarketingdata/web-service-connection-using-ws-security-82978268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hlinkClick r:id="rId3"/>
              </a:rPr>
              <a:t>https://www.slideshare.net/ProductMarketingdata/web-service-connection-using-login-operation-82977835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FFD88-62BB-4CBA-A777-C3B9A231D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8394" y="5543883"/>
            <a:ext cx="697522" cy="6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6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F10A6-695F-46B1-9E0F-6528906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53" y="485716"/>
            <a:ext cx="8761413" cy="7069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Create SOAP Request</a:t>
            </a:r>
          </a:p>
        </p:txBody>
      </p:sp>
      <p:pic>
        <p:nvPicPr>
          <p:cNvPr id="69" name="Content Placeholder 68">
            <a:extLst>
              <a:ext uri="{FF2B5EF4-FFF2-40B4-BE49-F238E27FC236}">
                <a16:creationId xmlns:a16="http://schemas.microsoft.com/office/drawing/2014/main" id="{A8E81D66-D955-4341-82BB-6F483EF8D91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11558" r="22559" b="12254"/>
          <a:stretch/>
        </p:blipFill>
        <p:spPr>
          <a:xfrm>
            <a:off x="3442448" y="1624355"/>
            <a:ext cx="8243046" cy="482749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75DA6-309D-4466-9E17-FEC74628BBD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030506"/>
            <a:ext cx="3052482" cy="482749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After saving authentication details, select an operation from the left side tree.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This creates new request.</a:t>
            </a:r>
            <a:endParaRPr lang="en-IN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Details show up on the screen as shown. </a:t>
            </a:r>
            <a:endParaRPr lang="en-IN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Modify the encoding type to "ISO-8859-1“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Select the multi page response checkbox to set the record count 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Start Row Number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Page Size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Max Page Count</a:t>
            </a:r>
            <a:endParaRPr lang="en-IN" sz="14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Click on Execute button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8910D67C-84F0-464B-A9C4-A0F82CF57358}"/>
              </a:ext>
            </a:extLst>
          </p:cNvPr>
          <p:cNvSpPr/>
          <p:nvPr/>
        </p:nvSpPr>
        <p:spPr>
          <a:xfrm>
            <a:off x="5783729" y="875465"/>
            <a:ext cx="2713318" cy="450975"/>
          </a:xfrm>
          <a:prstGeom prst="wedgeRoundRectCallout">
            <a:avLst>
              <a:gd name="adj1" fmla="val 57504"/>
              <a:gd name="adj2" fmla="val 2868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2.  Modify the encoding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E903DF07-070B-4E9C-8EC8-55CCE5930FFE}"/>
              </a:ext>
            </a:extLst>
          </p:cNvPr>
          <p:cNvSpPr/>
          <p:nvPr/>
        </p:nvSpPr>
        <p:spPr>
          <a:xfrm>
            <a:off x="4417282" y="4955739"/>
            <a:ext cx="2723106" cy="517214"/>
          </a:xfrm>
          <a:prstGeom prst="wedgeRoundRectCallout">
            <a:avLst>
              <a:gd name="adj1" fmla="val -16537"/>
              <a:gd name="adj2" fmla="val -2899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1.Drag and drop an operation to the right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42C08A94-637A-4C17-A286-10E25AA00469}"/>
              </a:ext>
            </a:extLst>
          </p:cNvPr>
          <p:cNvSpPr/>
          <p:nvPr/>
        </p:nvSpPr>
        <p:spPr>
          <a:xfrm>
            <a:off x="8754036" y="907851"/>
            <a:ext cx="2353334" cy="559958"/>
          </a:xfrm>
          <a:prstGeom prst="wedgeRoundRectCallout">
            <a:avLst>
              <a:gd name="adj1" fmla="val 4392"/>
              <a:gd name="adj2" fmla="val 2158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3.  Select multipage response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3F77804-523B-492D-A9F2-04A4DA239997}"/>
              </a:ext>
            </a:extLst>
          </p:cNvPr>
          <p:cNvSpPr/>
          <p:nvPr/>
        </p:nvSpPr>
        <p:spPr>
          <a:xfrm>
            <a:off x="7563971" y="2487706"/>
            <a:ext cx="28575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3266C84D-33B3-4710-88E6-AAB88966C21E}"/>
              </a:ext>
            </a:extLst>
          </p:cNvPr>
          <p:cNvSpPr/>
          <p:nvPr/>
        </p:nvSpPr>
        <p:spPr>
          <a:xfrm>
            <a:off x="8992721" y="3826523"/>
            <a:ext cx="1872503" cy="1129216"/>
          </a:xfrm>
          <a:prstGeom prst="wedgeRoundRectCallout">
            <a:avLst>
              <a:gd name="adj1" fmla="val -47423"/>
              <a:gd name="adj2" fmla="val -1470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 startAt="4"/>
            </a:pPr>
            <a:r>
              <a:rPr lang="en-US" sz="1600" dirty="0"/>
              <a:t>Set</a:t>
            </a:r>
          </a:p>
          <a:p>
            <a:r>
              <a:rPr lang="en-US" sz="1400" dirty="0"/>
              <a:t>Start Row Number</a:t>
            </a:r>
          </a:p>
          <a:p>
            <a:r>
              <a:rPr lang="en-US" sz="1400" dirty="0"/>
              <a:t>Page Size</a:t>
            </a:r>
          </a:p>
          <a:p>
            <a:r>
              <a:rPr lang="en-US" sz="1400" dirty="0"/>
              <a:t>Max Page Count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2904BF6F-B71B-4067-8B01-216421B432FA}"/>
              </a:ext>
            </a:extLst>
          </p:cNvPr>
          <p:cNvSpPr/>
          <p:nvPr/>
        </p:nvSpPr>
        <p:spPr>
          <a:xfrm>
            <a:off x="7236199" y="4328547"/>
            <a:ext cx="1517837" cy="627192"/>
          </a:xfrm>
          <a:prstGeom prst="wedgeRoundRectCallout">
            <a:avLst>
              <a:gd name="adj1" fmla="val -127237"/>
              <a:gd name="adj2" fmla="val -290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5.Click on Execute</a:t>
            </a:r>
            <a:endParaRPr lang="en-US" sz="12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B5E58-FE11-4792-85E5-7FC173374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354" y="6160478"/>
            <a:ext cx="697522" cy="6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6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F10A6-695F-46B1-9E0F-6528906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59" y="564028"/>
            <a:ext cx="8761413" cy="7069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Create SOAP Request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75DA6-309D-4466-9E17-FEC74628B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1855"/>
            <a:ext cx="2533338" cy="34163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IN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When Execute button is clicked, response shows up in right pane as shown.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IN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Now to create a table, click on "Add Table" button.</a:t>
            </a:r>
          </a:p>
          <a:p>
            <a:pPr lvl="0"/>
            <a:endParaRPr lang="en-IN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F4B04DF-C944-4EFA-94E5-C53C1B15320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2858" y="1402977"/>
            <a:ext cx="839096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0B82BA36-C0D2-48CD-8240-F39FF0EA470A}"/>
              </a:ext>
            </a:extLst>
          </p:cNvPr>
          <p:cNvSpPr/>
          <p:nvPr/>
        </p:nvSpPr>
        <p:spPr>
          <a:xfrm>
            <a:off x="6510058" y="4920963"/>
            <a:ext cx="1517837" cy="627192"/>
          </a:xfrm>
          <a:prstGeom prst="wedgeRoundRectCallout">
            <a:avLst>
              <a:gd name="adj1" fmla="val 214734"/>
              <a:gd name="adj2" fmla="val 1785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6.Click on Add Table</a:t>
            </a:r>
            <a:endParaRPr lang="en-US" sz="14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3C7C144-A91B-42A4-8390-15BD20B11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354" y="6160478"/>
            <a:ext cx="697522" cy="6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9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F10A6-695F-46B1-9E0F-6528906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55" y="523097"/>
            <a:ext cx="8761413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Create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75DA6-309D-4466-9E17-FEC74628BBD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8132" y="2232839"/>
            <a:ext cx="1884080" cy="3568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New screen comes up.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Name the new table as shown.</a:t>
            </a:r>
            <a:endParaRPr lang="en-IN" sz="1600" dirty="0"/>
          </a:p>
          <a:p>
            <a:pPr>
              <a:buFont typeface="Wingdings 3" charset="2"/>
              <a:buChar char=""/>
            </a:pPr>
            <a:endParaRPr lang="en-US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080CFD-FE6D-488A-980A-81029BA10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42" r="22054" b="12465"/>
          <a:stretch/>
        </p:blipFill>
        <p:spPr>
          <a:xfrm>
            <a:off x="2258249" y="1484026"/>
            <a:ext cx="9209105" cy="5160834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B8CC62E1-0169-4008-B761-8230435BBBBE}"/>
              </a:ext>
            </a:extLst>
          </p:cNvPr>
          <p:cNvSpPr/>
          <p:nvPr/>
        </p:nvSpPr>
        <p:spPr>
          <a:xfrm>
            <a:off x="6483164" y="3643492"/>
            <a:ext cx="1517837" cy="627192"/>
          </a:xfrm>
          <a:prstGeom prst="wedgeRoundRectCallout">
            <a:avLst>
              <a:gd name="adj1" fmla="val -82940"/>
              <a:gd name="adj2" fmla="val -2416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7.Name the table</a:t>
            </a:r>
            <a:endParaRPr lang="en-US" sz="1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34A20F7-094A-444F-8447-657FA512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354" y="6160478"/>
            <a:ext cx="697522" cy="6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0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F10A6-695F-46B1-9E0F-6528906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06" y="702979"/>
            <a:ext cx="8761413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Create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75DA6-309D-4466-9E17-FEC74628BBD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88259" y="2232839"/>
            <a:ext cx="2043953" cy="356870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/>
            <a:endParaRPr lang="en-IN" sz="1600" dirty="0"/>
          </a:p>
          <a:p>
            <a:pPr lvl="0"/>
            <a:endParaRPr lang="en-IN" sz="1600" dirty="0"/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Expand the Envelope and subsequent items.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Drag the tree node (contact) from left side pane of envelope tree to create columns.</a:t>
            </a:r>
          </a:p>
          <a:p>
            <a:pPr lvl="0"/>
            <a:endParaRPr lang="en-IN" sz="1600" dirty="0"/>
          </a:p>
          <a:p>
            <a:pPr>
              <a:buFont typeface="Wingdings 3" charset="2"/>
              <a:buChar char=""/>
            </a:pPr>
            <a:endParaRPr lang="en-US" sz="16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34A20F7-094A-444F-8447-657FA5125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354" y="6160478"/>
            <a:ext cx="697522" cy="69752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A8FBF44-5EC8-41DA-BA8D-0531AA24F68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t="9239" r="22496" b="12465"/>
          <a:stretch/>
        </p:blipFill>
        <p:spPr>
          <a:xfrm>
            <a:off x="2498212" y="1409943"/>
            <a:ext cx="8969141" cy="507787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A0D999D-D40C-43F4-AF01-6006ED2B0575}"/>
              </a:ext>
            </a:extLst>
          </p:cNvPr>
          <p:cNvSpPr/>
          <p:nvPr/>
        </p:nvSpPr>
        <p:spPr>
          <a:xfrm>
            <a:off x="8547497" y="4607834"/>
            <a:ext cx="2003583" cy="516603"/>
          </a:xfrm>
          <a:prstGeom prst="wedgeRoundRectCallout">
            <a:avLst>
              <a:gd name="adj1" fmla="val -101901"/>
              <a:gd name="adj2" fmla="val -1141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Drag Contact to the right pane</a:t>
            </a:r>
            <a:endParaRPr lang="en-US" sz="11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F59A821-C2EA-45C5-9C7C-3C013C880662}"/>
              </a:ext>
            </a:extLst>
          </p:cNvPr>
          <p:cNvSpPr/>
          <p:nvPr/>
        </p:nvSpPr>
        <p:spPr>
          <a:xfrm>
            <a:off x="7545705" y="3170698"/>
            <a:ext cx="2003583" cy="516603"/>
          </a:xfrm>
          <a:prstGeom prst="wedgeRoundRectCallout">
            <a:avLst>
              <a:gd name="adj1" fmla="val -152776"/>
              <a:gd name="adj2" fmla="val -1519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Click to expand the Envelope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2050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F10A6-695F-46B1-9E0F-6528906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05" y="450084"/>
            <a:ext cx="8761413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Create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75DA6-309D-4466-9E17-FEC74628BBD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8132" y="2232839"/>
            <a:ext cx="1884080" cy="35687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/>
            <a:endParaRPr lang="en-IN" sz="1600" dirty="0"/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IN" sz="1600" dirty="0"/>
              <a:t>Fields in the Contact entity show up as columns </a:t>
            </a:r>
            <a:r>
              <a:rPr lang="en-IN" sz="1600" dirty="0" err="1"/>
              <a:t>alongwith</a:t>
            </a:r>
            <a:r>
              <a:rPr lang="en-IN" sz="1600" dirty="0"/>
              <a:t> the metadata.</a:t>
            </a:r>
          </a:p>
          <a:p>
            <a:pPr marL="0" lvl="0" indent="0">
              <a:buClr>
                <a:schemeClr val="tx1"/>
              </a:buClr>
              <a:buNone/>
            </a:pPr>
            <a:endParaRPr lang="en-IN" sz="1600" dirty="0"/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Now click on the Save button to create table.</a:t>
            </a:r>
            <a:endParaRPr lang="en-IN" sz="1600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endParaRPr lang="en-US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8FA316-D6A0-4B7B-8884-449833F97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13" r="21832" b="12465"/>
          <a:stretch/>
        </p:blipFill>
        <p:spPr>
          <a:xfrm>
            <a:off x="2410527" y="1453104"/>
            <a:ext cx="9234626" cy="5128169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B8CC62E1-0169-4008-B761-8230435BBBBE}"/>
              </a:ext>
            </a:extLst>
          </p:cNvPr>
          <p:cNvSpPr/>
          <p:nvPr/>
        </p:nvSpPr>
        <p:spPr>
          <a:xfrm>
            <a:off x="8686799" y="4311650"/>
            <a:ext cx="1517837" cy="627192"/>
          </a:xfrm>
          <a:prstGeom prst="wedgeRoundRectCallout">
            <a:avLst>
              <a:gd name="adj1" fmla="val -71089"/>
              <a:gd name="adj2" fmla="val -1340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Columns of Contact entity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34A20F7-094A-444F-8447-657FA512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354" y="6160478"/>
            <a:ext cx="697522" cy="69752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918BEE8-0A4C-4DD4-93C2-0722D315D4FC}"/>
              </a:ext>
            </a:extLst>
          </p:cNvPr>
          <p:cNvSpPr/>
          <p:nvPr/>
        </p:nvSpPr>
        <p:spPr>
          <a:xfrm>
            <a:off x="6923583" y="4938842"/>
            <a:ext cx="1517837" cy="313596"/>
          </a:xfrm>
          <a:prstGeom prst="wedgeRoundRectCallout">
            <a:avLst>
              <a:gd name="adj1" fmla="val -7883"/>
              <a:gd name="adj2" fmla="val 3343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Click on Save</a:t>
            </a:r>
          </a:p>
        </p:txBody>
      </p:sp>
    </p:spTree>
    <p:extLst>
      <p:ext uri="{BB962C8B-B14F-4D97-AF65-F5344CB8AC3E}">
        <p14:creationId xmlns:p14="http://schemas.microsoft.com/office/powerpoint/2010/main" val="172817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F10A6-695F-46B1-9E0F-6528906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87" y="579177"/>
            <a:ext cx="8761413" cy="7069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Create Table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077DF1C-A03D-4FB2-9645-F406BDAEDFD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10390" r="22947" b="11945"/>
          <a:stretch/>
        </p:blipFill>
        <p:spPr>
          <a:xfrm>
            <a:off x="3222886" y="1652668"/>
            <a:ext cx="8439462" cy="474813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75DA6-309D-4466-9E17-FEC74628BBD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652668"/>
            <a:ext cx="3222886" cy="4507809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IN" sz="1800" dirty="0">
              <a:solidFill>
                <a:schemeClr val="tx1"/>
              </a:solidFill>
            </a:endParaRPr>
          </a:p>
          <a:p>
            <a:pPr lvl="0"/>
            <a:endParaRPr lang="en-IN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A successful message pops up  - table is created and saved successfully.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Click on ‘Close’ to move to next screen.</a:t>
            </a:r>
            <a:endParaRPr lang="en-IN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b="1" u="sng" dirty="0">
                <a:solidFill>
                  <a:schemeClr val="tx1"/>
                </a:solidFill>
              </a:rPr>
              <a:t>Note:</a:t>
            </a:r>
            <a:r>
              <a:rPr lang="en-US" sz="1600" dirty="0">
                <a:solidFill>
                  <a:schemeClr val="tx1"/>
                </a:solidFill>
              </a:rPr>
              <a:t> For  "Login Operation" Authentication type, drag the "</a:t>
            </a:r>
            <a:r>
              <a:rPr lang="en-US" sz="1600" dirty="0" err="1">
                <a:solidFill>
                  <a:schemeClr val="tx1"/>
                </a:solidFill>
              </a:rPr>
              <a:t>getSessionEnvironment</a:t>
            </a:r>
            <a:r>
              <a:rPr lang="en-US" sz="1600" dirty="0">
                <a:solidFill>
                  <a:schemeClr val="tx1"/>
                </a:solidFill>
              </a:rPr>
              <a:t>" operation to the right to create request &amp; table in the same way.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8BF80AFC-AF4B-4C94-B0FD-ED063B771C84}"/>
              </a:ext>
            </a:extLst>
          </p:cNvPr>
          <p:cNvSpPr/>
          <p:nvPr/>
        </p:nvSpPr>
        <p:spPr>
          <a:xfrm>
            <a:off x="8896053" y="4137284"/>
            <a:ext cx="1282269" cy="194873"/>
          </a:xfrm>
          <a:prstGeom prst="wedgeRoundRectCallout">
            <a:avLst>
              <a:gd name="adj1" fmla="val -84405"/>
              <a:gd name="adj2" fmla="val -373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Click on OK</a:t>
            </a:r>
            <a:endParaRPr lang="en-US" sz="11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91B3CA0-C669-4ABC-AFC0-169897F6A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354" y="6160478"/>
            <a:ext cx="697522" cy="697522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9E90F4F-8183-4FA9-BFA6-AE709AAC3C7C}"/>
              </a:ext>
            </a:extLst>
          </p:cNvPr>
          <p:cNvSpPr/>
          <p:nvPr/>
        </p:nvSpPr>
        <p:spPr>
          <a:xfrm>
            <a:off x="8969116" y="5353984"/>
            <a:ext cx="1509009" cy="327287"/>
          </a:xfrm>
          <a:prstGeom prst="wedgeRoundRectCallout">
            <a:avLst>
              <a:gd name="adj1" fmla="val -83236"/>
              <a:gd name="adj2" fmla="val 1395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Click on Close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60062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2415</TotalTime>
  <Words>460</Words>
  <Application>Microsoft Office PowerPoint</Application>
  <PresentationFormat>Widescreen</PresentationFormat>
  <Paragraphs>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 Boardroom</vt:lpstr>
      <vt:lpstr>Creating SOAP Connection with ETL Validator  </vt:lpstr>
      <vt:lpstr>SOAP Services:</vt:lpstr>
      <vt:lpstr>Pre-Requisites:</vt:lpstr>
      <vt:lpstr>Create SOAP Request</vt:lpstr>
      <vt:lpstr>Create SOAP Request</vt:lpstr>
      <vt:lpstr>Create Table</vt:lpstr>
      <vt:lpstr>Create Table</vt:lpstr>
      <vt:lpstr>Create Table</vt:lpstr>
      <vt:lpstr>Create Table</vt:lpstr>
      <vt:lpstr>Create Table</vt:lpstr>
      <vt:lpstr>SOAP Request created, 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 Test Plan with ETL Validator</dc:title>
  <dc:creator>Vasavi Chinta</dc:creator>
  <cp:lastModifiedBy>Vasavi Chinta</cp:lastModifiedBy>
  <cp:revision>77</cp:revision>
  <dcterms:created xsi:type="dcterms:W3CDTF">2017-11-24T14:07:49Z</dcterms:created>
  <dcterms:modified xsi:type="dcterms:W3CDTF">2017-11-30T14:54:40Z</dcterms:modified>
</cp:coreProperties>
</file>